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63" r:id="rId2"/>
    <p:sldId id="278" r:id="rId3"/>
    <p:sldId id="264" r:id="rId4"/>
    <p:sldId id="265" r:id="rId5"/>
    <p:sldId id="266" r:id="rId6"/>
    <p:sldId id="270" r:id="rId7"/>
    <p:sldId id="290" r:id="rId8"/>
    <p:sldId id="291" r:id="rId9"/>
    <p:sldId id="292" r:id="rId10"/>
    <p:sldId id="293" r:id="rId11"/>
    <p:sldId id="269" r:id="rId12"/>
    <p:sldId id="272" r:id="rId13"/>
    <p:sldId id="273" r:id="rId14"/>
    <p:sldId id="274" r:id="rId15"/>
    <p:sldId id="267" r:id="rId16"/>
    <p:sldId id="275" r:id="rId17"/>
    <p:sldId id="276" r:id="rId18"/>
    <p:sldId id="277" r:id="rId19"/>
    <p:sldId id="279" r:id="rId20"/>
    <p:sldId id="288" r:id="rId21"/>
    <p:sldId id="268" r:id="rId22"/>
    <p:sldId id="283" r:id="rId23"/>
    <p:sldId id="284" r:id="rId24"/>
    <p:sldId id="285" r:id="rId25"/>
    <p:sldId id="286" r:id="rId26"/>
    <p:sldId id="289" r:id="rId27"/>
    <p:sldId id="257" r:id="rId28"/>
    <p:sldId id="256" r:id="rId29"/>
    <p:sldId id="258" r:id="rId30"/>
    <p:sldId id="261" r:id="rId31"/>
    <p:sldId id="280" r:id="rId32"/>
    <p:sldId id="326" r:id="rId33"/>
    <p:sldId id="325" r:id="rId34"/>
    <p:sldId id="294" r:id="rId35"/>
    <p:sldId id="295" r:id="rId36"/>
    <p:sldId id="296" r:id="rId37"/>
    <p:sldId id="297" r:id="rId38"/>
    <p:sldId id="298" r:id="rId39"/>
    <p:sldId id="299" r:id="rId40"/>
    <p:sldId id="300" r:id="rId41"/>
    <p:sldId id="301" r:id="rId42"/>
    <p:sldId id="302" r:id="rId43"/>
    <p:sldId id="303" r:id="rId44"/>
    <p:sldId id="304" r:id="rId45"/>
    <p:sldId id="307" r:id="rId46"/>
    <p:sldId id="308" r:id="rId47"/>
    <p:sldId id="309" r:id="rId48"/>
    <p:sldId id="310" r:id="rId49"/>
    <p:sldId id="315" r:id="rId50"/>
    <p:sldId id="316" r:id="rId51"/>
    <p:sldId id="319" r:id="rId52"/>
    <p:sldId id="320" r:id="rId53"/>
    <p:sldId id="321" r:id="rId54"/>
    <p:sldId id="322" r:id="rId55"/>
    <p:sldId id="323" r:id="rId56"/>
    <p:sldId id="324" r:id="rId57"/>
    <p:sldId id="327" r:id="rId58"/>
  </p:sldIdLst>
  <p:sldSz cx="9144000" cy="6858000" type="screen4x3"/>
  <p:notesSz cx="6858000" cy="9144000"/>
  <p:defaultTextStyle>
    <a:defPPr>
      <a:defRPr lang="en-GB"/>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7C8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6" d="100"/>
          <a:sy n="66" d="100"/>
        </p:scale>
        <p:origin x="-125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a:latin typeface="Arial" pitchFamily="-111" charset="0"/>
                <a:ea typeface="Arial" pitchFamily="-111" charset="0"/>
                <a:cs typeface="Arial" pitchFamily="-111" charset="0"/>
              </a:defRPr>
            </a:lvl1pPr>
          </a:lstStyle>
          <a:p>
            <a:pPr>
              <a:defRPr/>
            </a:pPr>
            <a:endParaRPr lang="en-US"/>
          </a:p>
        </p:txBody>
      </p:sp>
      <p:sp>
        <p:nvSpPr>
          <p:cNvPr id="419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a:defRPr sz="1200">
                <a:latin typeface="Arial" pitchFamily="-111" charset="0"/>
                <a:ea typeface="Arial" pitchFamily="-111" charset="0"/>
                <a:cs typeface="Arial" pitchFamily="-111" charset="0"/>
              </a:defRPr>
            </a:lvl1pPr>
          </a:lstStyle>
          <a:p>
            <a:pPr>
              <a:defRPr/>
            </a:pPr>
            <a:endParaRPr lang="en-US"/>
          </a:p>
        </p:txBody>
      </p:sp>
      <p:sp>
        <p:nvSpPr>
          <p:cNvPr id="1638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9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atin typeface="Arial" pitchFamily="-111" charset="0"/>
                <a:ea typeface="Arial" pitchFamily="-111" charset="0"/>
                <a:cs typeface="Arial" pitchFamily="-111" charset="0"/>
              </a:defRPr>
            </a:lvl1pPr>
          </a:lstStyle>
          <a:p>
            <a:pPr>
              <a:defRPr/>
            </a:pPr>
            <a:endParaRPr lang="en-US"/>
          </a:p>
        </p:txBody>
      </p:sp>
      <p:sp>
        <p:nvSpPr>
          <p:cNvPr id="419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vl1pPr>
          </a:lstStyle>
          <a:p>
            <a:fld id="{202EBA94-B938-4E1F-9986-CDDB8295EF3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1" charset="0"/>
        <a:ea typeface="Arial" pitchFamily="-111" charset="0"/>
        <a:cs typeface="Arial" pitchFamily="-111" charset="0"/>
      </a:defRPr>
    </a:lvl1pPr>
    <a:lvl2pPr marL="457200" algn="l" rtl="0" eaLnBrk="0" fontAlgn="base" hangingPunct="0">
      <a:spcBef>
        <a:spcPct val="30000"/>
      </a:spcBef>
      <a:spcAft>
        <a:spcPct val="0"/>
      </a:spcAft>
      <a:defRPr sz="1200" kern="1200">
        <a:solidFill>
          <a:schemeClr val="tx1"/>
        </a:solidFill>
        <a:latin typeface="Arial" pitchFamily="-111" charset="0"/>
        <a:ea typeface="Arial" pitchFamily="-111" charset="0"/>
        <a:cs typeface="Arial" pitchFamily="-111" charset="0"/>
      </a:defRPr>
    </a:lvl2pPr>
    <a:lvl3pPr marL="914400" algn="l" rtl="0" eaLnBrk="0" fontAlgn="base" hangingPunct="0">
      <a:spcBef>
        <a:spcPct val="30000"/>
      </a:spcBef>
      <a:spcAft>
        <a:spcPct val="0"/>
      </a:spcAft>
      <a:defRPr sz="1200" kern="1200">
        <a:solidFill>
          <a:schemeClr val="tx1"/>
        </a:solidFill>
        <a:latin typeface="Arial" pitchFamily="-111" charset="0"/>
        <a:ea typeface="Arial" pitchFamily="-111" charset="0"/>
        <a:cs typeface="Arial" pitchFamily="-111" charset="0"/>
      </a:defRPr>
    </a:lvl3pPr>
    <a:lvl4pPr marL="1371600" algn="l" rtl="0" eaLnBrk="0" fontAlgn="base" hangingPunct="0">
      <a:spcBef>
        <a:spcPct val="30000"/>
      </a:spcBef>
      <a:spcAft>
        <a:spcPct val="0"/>
      </a:spcAft>
      <a:defRPr sz="1200" kern="1200">
        <a:solidFill>
          <a:schemeClr val="tx1"/>
        </a:solidFill>
        <a:latin typeface="Arial" pitchFamily="-111" charset="0"/>
        <a:ea typeface="Arial" pitchFamily="-111" charset="0"/>
        <a:cs typeface="Arial" pitchFamily="-111" charset="0"/>
      </a:defRPr>
    </a:lvl4pPr>
    <a:lvl5pPr marL="1828800" algn="l" rtl="0" eaLnBrk="0" fontAlgn="base" hangingPunct="0">
      <a:spcBef>
        <a:spcPct val="30000"/>
      </a:spcBef>
      <a:spcAft>
        <a:spcPct val="0"/>
      </a:spcAft>
      <a:defRPr sz="1200" kern="1200">
        <a:solidFill>
          <a:schemeClr val="tx1"/>
        </a:solidFill>
        <a:latin typeface="Arial" pitchFamily="-111" charset="0"/>
        <a:ea typeface="Arial" pitchFamily="-111" charset="0"/>
        <a:cs typeface="Arial" pitchFamily="-111"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037AE152-55C8-4718-9515-EAC12BC42AE7}" type="slidenum">
              <a:rPr lang="en-US"/>
              <a:pPr/>
              <a:t>1</a:t>
            </a:fld>
            <a:endParaRPr lang="en-US"/>
          </a:p>
        </p:txBody>
      </p:sp>
      <p:sp>
        <p:nvSpPr>
          <p:cNvPr id="18435" name="Rectangle 2"/>
          <p:cNvSpPr>
            <a:spLocks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93B6771-FE71-4D2A-A606-5B900FD49F93}" type="slidenum">
              <a:rPr lang="en-US"/>
              <a:pPr/>
              <a:t>11</a:t>
            </a:fld>
            <a:endParaRPr lang="en-US"/>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03DF52FA-4958-41FD-9DD6-5031148A1FEA}" type="slidenum">
              <a:rPr lang="en-US"/>
              <a:pPr/>
              <a:t>12</a:t>
            </a:fld>
            <a:endParaRPr lang="en-US"/>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DF4C960-2CF5-4CDE-AB5A-52C3206AD913}" type="slidenum">
              <a:rPr lang="en-US"/>
              <a:pPr/>
              <a:t>13</a:t>
            </a:fld>
            <a:endParaRPr lang="en-US"/>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6489094-5893-430E-ADBB-0595E9C9616E}" type="slidenum">
              <a:rPr lang="en-US"/>
              <a:pPr/>
              <a:t>14</a:t>
            </a:fld>
            <a:endParaRPr lang="en-US"/>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E5175E2-0AD5-4AF3-A59E-8B0EC9BE6A2A}" type="slidenum">
              <a:rPr lang="en-US"/>
              <a:pPr/>
              <a:t>15</a:t>
            </a:fld>
            <a:endParaRPr lang="en-US"/>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7D050B9-A23E-4A30-BE7A-64DDBD6B8967}" type="slidenum">
              <a:rPr lang="en-US"/>
              <a:pPr/>
              <a:t>16</a:t>
            </a:fld>
            <a:endParaRPr lang="en-US"/>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917B9F2-357B-4996-8408-5E84D7A9AB14}" type="slidenum">
              <a:rPr lang="en-US"/>
              <a:pPr/>
              <a:t>17</a:t>
            </a:fld>
            <a:endParaRPr lang="en-US"/>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9CFD42E-19DF-40D7-A9C6-4F21ECBFA487}" type="slidenum">
              <a:rPr lang="en-US"/>
              <a:pPr/>
              <a:t>18</a:t>
            </a:fld>
            <a:endParaRPr lang="en-US"/>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8458DF7-4C19-4719-86D5-4E58D9CFE4FC}" type="slidenum">
              <a:rPr lang="en-US"/>
              <a:pPr/>
              <a:t>19</a:t>
            </a:fld>
            <a:endParaRPr lang="en-US"/>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ECA5B339-3517-4D62-B71A-33516B51E0E9}" type="slidenum">
              <a:rPr lang="en-US"/>
              <a:pPr/>
              <a:t>2</a:t>
            </a:fld>
            <a:endParaRPr lang="en-US"/>
          </a:p>
        </p:txBody>
      </p:sp>
      <p:sp>
        <p:nvSpPr>
          <p:cNvPr id="20483" name="Rectangle 2"/>
          <p:cNvSpPr>
            <a:spLocks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1CE7794-80E5-42C7-A5E6-54BBC694EE9D}" type="slidenum">
              <a:rPr lang="en-US"/>
              <a:pPr/>
              <a:t>20</a:t>
            </a:fld>
            <a:endParaRPr lang="en-US"/>
          </a:p>
        </p:txBody>
      </p:sp>
      <p:sp>
        <p:nvSpPr>
          <p:cNvPr id="53251" name="Rectangle 2"/>
          <p:cNvSpPr>
            <a:spLocks noChangeArrowheads="1"/>
          </p:cNvSpPr>
          <p:nvPr>
            <p:ph type="sldImg"/>
          </p:nvPr>
        </p:nvSpPr>
        <p:spPr>
          <a:solidFill>
            <a:srgbClr val="FFFFFF"/>
          </a:solidFill>
          <a:ln/>
        </p:spPr>
      </p:sp>
      <p:sp>
        <p:nvSpPr>
          <p:cNvPr id="5325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DBDB82E-38BE-4B8B-87A6-EA0CBF1CDEDB}" type="slidenum">
              <a:rPr lang="en-US"/>
              <a:pPr/>
              <a:t>21</a:t>
            </a:fld>
            <a:endParaRPr lang="en-US"/>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5C4E7A0-47A4-49E1-AF5D-6073CA4A5A63}" type="slidenum">
              <a:rPr lang="en-US"/>
              <a:pPr/>
              <a:t>22</a:t>
            </a:fld>
            <a:endParaRPr lang="en-US"/>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C44D5EA-B66B-4B33-B428-853EAAC45459}" type="slidenum">
              <a:rPr lang="en-US"/>
              <a:pPr/>
              <a:t>23</a:t>
            </a:fld>
            <a:endParaRPr lang="en-US"/>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B752A22-A543-41A9-9C25-D6FF47D69F14}" type="slidenum">
              <a:rPr lang="en-US"/>
              <a:pPr/>
              <a:t>27</a:t>
            </a:fld>
            <a:endParaRPr lang="en-US"/>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B1281B4-68C2-4C75-90D7-ED5ACF7B104B}" type="slidenum">
              <a:rPr lang="en-US"/>
              <a:pPr/>
              <a:t>28</a:t>
            </a:fld>
            <a:endParaRPr lang="en-US"/>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4277EFC-F285-4E97-81B5-CF4285958ED6}" type="slidenum">
              <a:rPr lang="en-US"/>
              <a:pPr/>
              <a:t>29</a:t>
            </a:fld>
            <a:endParaRPr lang="en-US"/>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25C9331-CFE0-4C48-B300-A0C3DDA88C4A}" type="slidenum">
              <a:rPr lang="en-US"/>
              <a:pPr/>
              <a:t>3</a:t>
            </a:fld>
            <a:endParaRPr lang="en-US"/>
          </a:p>
        </p:txBody>
      </p:sp>
      <p:sp>
        <p:nvSpPr>
          <p:cNvPr id="22531" name="Rectangle 2"/>
          <p:cNvSpPr>
            <a:spLocks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281544D-69C4-4F30-868F-415772A14685}" type="slidenum">
              <a:rPr lang="en-US"/>
              <a:pPr/>
              <a:t>30</a:t>
            </a:fld>
            <a:endParaRPr lang="en-US"/>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F8D3F7E-7DDE-4CE7-8547-0343795D9AC9}" type="slidenum">
              <a:rPr lang="en-US"/>
              <a:pPr/>
              <a:t>31</a:t>
            </a:fld>
            <a:endParaRPr lang="en-US"/>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0D6350C4-4DA3-4A08-A606-B29BCB220810}" type="slidenum">
              <a:rPr lang="en-US"/>
              <a:pPr/>
              <a:t>34</a:t>
            </a:fld>
            <a:endParaRPr lang="en-US"/>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71A8D2E-F9FC-466B-97B3-2D783D695645}" type="slidenum">
              <a:rPr lang="en-US"/>
              <a:pPr/>
              <a:t>35</a:t>
            </a:fld>
            <a:endParaRPr lang="en-US"/>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DEEC6A5-A9D5-4798-95C0-B330265057BC}" type="slidenum">
              <a:rPr lang="en-US"/>
              <a:pPr/>
              <a:t>36</a:t>
            </a:fld>
            <a:endParaRPr lang="en-US"/>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54F588E-3442-48D3-8B1B-1AF9AE6E7751}" type="slidenum">
              <a:rPr lang="en-US"/>
              <a:pPr/>
              <a:t>37</a:t>
            </a:fld>
            <a:endParaRPr lang="en-US"/>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1A0F325-2CC8-46BA-9985-16F20F1CC324}" type="slidenum">
              <a:rPr lang="en-US"/>
              <a:pPr/>
              <a:t>38</a:t>
            </a:fld>
            <a:endParaRPr lang="en-US"/>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E7614560-1535-4921-BEF5-61C410ECDDD9}" type="slidenum">
              <a:rPr lang="en-US"/>
              <a:pPr/>
              <a:t>39</a:t>
            </a:fld>
            <a:endParaRPr lang="en-US"/>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C1A850B-216F-4E41-8618-C14D84FC1D3B}" type="slidenum">
              <a:rPr lang="en-US"/>
              <a:pPr/>
              <a:t>4</a:t>
            </a:fld>
            <a:endParaRPr lang="en-US"/>
          </a:p>
        </p:txBody>
      </p:sp>
      <p:sp>
        <p:nvSpPr>
          <p:cNvPr id="24579" name="Rectangle 2"/>
          <p:cNvSpPr>
            <a:spLocks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7A63C43-D457-46C4-B034-E1D4D6B66F9F}" type="slidenum">
              <a:rPr lang="en-US"/>
              <a:pPr/>
              <a:t>40</a:t>
            </a:fld>
            <a:endParaRPr lang="en-US"/>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3B65398-A5D6-4AA7-A908-92E70C148926}" type="slidenum">
              <a:rPr lang="en-US"/>
              <a:pPr/>
              <a:t>41</a:t>
            </a:fld>
            <a:endParaRPr lang="en-US"/>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BAEAD3FE-19A3-465F-9838-DC5CAA90BDF0}" type="slidenum">
              <a:rPr lang="en-US"/>
              <a:pPr/>
              <a:t>42</a:t>
            </a:fld>
            <a:endParaRPr lang="en-US"/>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A9628D7B-5B65-4493-ABF6-1A1F78A2599D}" type="slidenum">
              <a:rPr lang="en-US"/>
              <a:pPr/>
              <a:t>43</a:t>
            </a:fld>
            <a:endParaRPr lang="en-US"/>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B25A9646-34DD-4F0C-8F46-D6FAD79CF2EF}" type="slidenum">
              <a:rPr lang="en-US"/>
              <a:pPr/>
              <a:t>44</a:t>
            </a:fld>
            <a:endParaRPr lang="en-US"/>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B0AF934-06F3-424A-A272-65CE143F5438}" type="slidenum">
              <a:rPr lang="en-US"/>
              <a:pPr/>
              <a:t>45</a:t>
            </a:fld>
            <a:endParaRPr lang="en-US"/>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AFB19C6A-B2BB-46C9-A9C5-A4DD5FB7A8B7}" type="slidenum">
              <a:rPr lang="en-US"/>
              <a:pPr/>
              <a:t>46</a:t>
            </a:fld>
            <a:endParaRPr lang="en-US"/>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955050E-A54F-45A2-8414-2D8C6CAC791A}" type="slidenum">
              <a:rPr lang="en-US"/>
              <a:pPr/>
              <a:t>47</a:t>
            </a:fld>
            <a:endParaRPr lang="en-US"/>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E041395B-71F3-48F5-A4B7-B2D12BBC3739}" type="slidenum">
              <a:rPr lang="en-US"/>
              <a:pPr/>
              <a:t>48</a:t>
            </a:fld>
            <a:endParaRPr lang="en-US"/>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2B257B76-4EB9-460C-949E-ACD816820496}" type="slidenum">
              <a:rPr lang="en-US"/>
              <a:pPr/>
              <a:t>49</a:t>
            </a:fld>
            <a:endParaRPr lang="en-US"/>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006058D8-4A0C-4563-870F-57C6C00CD718}" type="slidenum">
              <a:rPr lang="en-US"/>
              <a:pPr/>
              <a:t>5</a:t>
            </a:fld>
            <a:endParaRPr lang="en-US"/>
          </a:p>
        </p:txBody>
      </p:sp>
      <p:sp>
        <p:nvSpPr>
          <p:cNvPr id="26627" name="Rectangle 2"/>
          <p:cNvSpPr>
            <a:spLocks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75208BC-A141-453E-A8CF-CEC620F6E464}" type="slidenum">
              <a:rPr lang="en-US"/>
              <a:pPr/>
              <a:t>50</a:t>
            </a:fld>
            <a:endParaRPr lang="en-US"/>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3DC40D0-7A49-455C-A66E-039CE2CDE26E}" type="slidenum">
              <a:rPr lang="en-US"/>
              <a:pPr/>
              <a:t>51</a:t>
            </a:fld>
            <a:endParaRPr lang="en-US"/>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E6E3815F-84FC-4B9F-BF8B-F447A5EA2BB9}" type="slidenum">
              <a:rPr lang="en-US"/>
              <a:pPr/>
              <a:t>52</a:t>
            </a:fld>
            <a:endParaRPr lang="en-US"/>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791C9B55-5DD3-472A-A67B-9E1795168D68}" type="slidenum">
              <a:rPr lang="en-US"/>
              <a:pPr/>
              <a:t>53</a:t>
            </a:fld>
            <a:endParaRPr lang="en-US"/>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33F6EDCD-304E-4AD1-B5C2-C890F3CB0177}" type="slidenum">
              <a:rPr lang="en-US"/>
              <a:pPr/>
              <a:t>54</a:t>
            </a:fld>
            <a:endParaRPr lang="en-US"/>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1EEB2F5B-467C-4FB4-9405-741C3FD0A684}" type="slidenum">
              <a:rPr lang="en-US"/>
              <a:pPr/>
              <a:t>55</a:t>
            </a:fld>
            <a:endParaRPr lang="en-US"/>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E65CAAF8-C4F6-4A2B-9E67-4609E9FFC319}" type="slidenum">
              <a:rPr lang="en-US"/>
              <a:pPr/>
              <a:t>56</a:t>
            </a:fld>
            <a:endParaRPr lang="en-US"/>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E187C8F-103B-48D6-A756-28DC6248507D}" type="slidenum">
              <a:rPr lang="en-US"/>
              <a:pPr/>
              <a:t>6</a:t>
            </a:fld>
            <a:endParaRPr lang="en-US"/>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TW"/>
          </a:p>
        </p:txBody>
      </p:sp>
      <p:sp>
        <p:nvSpPr>
          <p:cNvPr id="6" name="Rectangle 6"/>
          <p:cNvSpPr>
            <a:spLocks noGrp="1" noChangeArrowheads="1"/>
          </p:cNvSpPr>
          <p:nvPr>
            <p:ph type="sldNum" sz="quarter" idx="12"/>
          </p:nvPr>
        </p:nvSpPr>
        <p:spPr>
          <a:ln/>
        </p:spPr>
        <p:txBody>
          <a:bodyPr/>
          <a:lstStyle>
            <a:lvl1pPr>
              <a:defRPr/>
            </a:lvl1pPr>
          </a:lstStyle>
          <a:p>
            <a:fld id="{72A35AB8-DD1F-42DF-9703-9F664BC24DCB}" type="slidenum">
              <a:rPr lang="en-GB" altLang="zh-TW"/>
              <a:pPr/>
              <a:t>‹#›</a:t>
            </a:fld>
            <a:endParaRPr lang="en-GB"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TW"/>
          </a:p>
        </p:txBody>
      </p:sp>
      <p:sp>
        <p:nvSpPr>
          <p:cNvPr id="6" name="Rectangle 6"/>
          <p:cNvSpPr>
            <a:spLocks noGrp="1" noChangeArrowheads="1"/>
          </p:cNvSpPr>
          <p:nvPr>
            <p:ph type="sldNum" sz="quarter" idx="12"/>
          </p:nvPr>
        </p:nvSpPr>
        <p:spPr>
          <a:ln/>
        </p:spPr>
        <p:txBody>
          <a:bodyPr/>
          <a:lstStyle>
            <a:lvl1pPr>
              <a:defRPr/>
            </a:lvl1pPr>
          </a:lstStyle>
          <a:p>
            <a:fld id="{37E88D35-E4D7-40AB-B871-B170020D9D20}" type="slidenum">
              <a:rPr lang="en-GB" altLang="zh-TW"/>
              <a:pPr/>
              <a:t>‹#›</a:t>
            </a:fld>
            <a:endParaRPr lang="en-GB"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TW"/>
          </a:p>
        </p:txBody>
      </p:sp>
      <p:sp>
        <p:nvSpPr>
          <p:cNvPr id="6" name="Rectangle 6"/>
          <p:cNvSpPr>
            <a:spLocks noGrp="1" noChangeArrowheads="1"/>
          </p:cNvSpPr>
          <p:nvPr>
            <p:ph type="sldNum" sz="quarter" idx="12"/>
          </p:nvPr>
        </p:nvSpPr>
        <p:spPr>
          <a:ln/>
        </p:spPr>
        <p:txBody>
          <a:bodyPr/>
          <a:lstStyle>
            <a:lvl1pPr>
              <a:defRPr/>
            </a:lvl1pPr>
          </a:lstStyle>
          <a:p>
            <a:fld id="{8DC5F7A4-322D-4EB8-A836-5D63589F38F0}" type="slidenum">
              <a:rPr lang="en-GB" altLang="zh-TW"/>
              <a:pPr/>
              <a:t>‹#›</a:t>
            </a:fld>
            <a:endParaRPr lang="en-GB"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GB" altLang="zh-TW"/>
          </a:p>
        </p:txBody>
      </p:sp>
      <p:sp>
        <p:nvSpPr>
          <p:cNvPr id="7" name="Rectangle 5"/>
          <p:cNvSpPr>
            <a:spLocks noGrp="1" noChangeArrowheads="1"/>
          </p:cNvSpPr>
          <p:nvPr>
            <p:ph type="ftr" sz="quarter" idx="11"/>
          </p:nvPr>
        </p:nvSpPr>
        <p:spPr>
          <a:ln/>
        </p:spPr>
        <p:txBody>
          <a:bodyPr/>
          <a:lstStyle>
            <a:lvl1pPr>
              <a:defRPr/>
            </a:lvl1pPr>
          </a:lstStyle>
          <a:p>
            <a:pPr>
              <a:defRPr/>
            </a:pPr>
            <a:endParaRPr lang="en-GB" altLang="zh-TW"/>
          </a:p>
        </p:txBody>
      </p:sp>
      <p:sp>
        <p:nvSpPr>
          <p:cNvPr id="8" name="Rectangle 6"/>
          <p:cNvSpPr>
            <a:spLocks noGrp="1" noChangeArrowheads="1"/>
          </p:cNvSpPr>
          <p:nvPr>
            <p:ph type="sldNum" sz="quarter" idx="12"/>
          </p:nvPr>
        </p:nvSpPr>
        <p:spPr>
          <a:ln/>
        </p:spPr>
        <p:txBody>
          <a:bodyPr/>
          <a:lstStyle>
            <a:lvl1pPr>
              <a:defRPr/>
            </a:lvl1pPr>
          </a:lstStyle>
          <a:p>
            <a:fld id="{1F31FA25-6ACB-4439-833E-39C411C1912C}" type="slidenum">
              <a:rPr lang="en-GB" altLang="zh-TW"/>
              <a:pPr/>
              <a:t>‹#›</a:t>
            </a:fld>
            <a:endParaRPr lang="en-GB"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35AD2675-246E-4F91-BDAF-DA4D09FDAEE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endParaRPr lang="en-US"/>
          </a:p>
        </p:txBody>
      </p:sp>
      <p:sp>
        <p:nvSpPr>
          <p:cNvPr id="7" name="Footer Placeholder 6"/>
          <p:cNvSpPr>
            <a:spLocks noGrp="1"/>
          </p:cNvSpPr>
          <p:nvPr>
            <p:ph type="ftr" sz="quarter" idx="11"/>
          </p:nvPr>
        </p:nvSpPr>
        <p:spPr/>
        <p:txBody>
          <a:bodyPr/>
          <a:lstStyle>
            <a:lvl1pPr>
              <a:defRPr/>
            </a:lvl1pPr>
          </a:lstStyle>
          <a:p>
            <a:pPr>
              <a:defRPr/>
            </a:pPr>
            <a:endParaRPr lang="en-US"/>
          </a:p>
        </p:txBody>
      </p:sp>
      <p:sp>
        <p:nvSpPr>
          <p:cNvPr id="8" name="Slide Number Placeholder 7"/>
          <p:cNvSpPr>
            <a:spLocks noGrp="1"/>
          </p:cNvSpPr>
          <p:nvPr>
            <p:ph type="sldNum" sz="quarter" idx="12"/>
          </p:nvPr>
        </p:nvSpPr>
        <p:spPr/>
        <p:txBody>
          <a:bodyPr/>
          <a:lstStyle>
            <a:lvl1pPr>
              <a:defRPr/>
            </a:lvl1pPr>
          </a:lstStyle>
          <a:p>
            <a:fld id="{00C027C6-03E2-497C-B686-AEC7C2D9A14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TW"/>
          </a:p>
        </p:txBody>
      </p:sp>
      <p:sp>
        <p:nvSpPr>
          <p:cNvPr id="6" name="Rectangle 6"/>
          <p:cNvSpPr>
            <a:spLocks noGrp="1" noChangeArrowheads="1"/>
          </p:cNvSpPr>
          <p:nvPr>
            <p:ph type="sldNum" sz="quarter" idx="12"/>
          </p:nvPr>
        </p:nvSpPr>
        <p:spPr>
          <a:ln/>
        </p:spPr>
        <p:txBody>
          <a:bodyPr/>
          <a:lstStyle>
            <a:lvl1pPr>
              <a:defRPr/>
            </a:lvl1pPr>
          </a:lstStyle>
          <a:p>
            <a:fld id="{926005C9-DDD8-46E5-A4C8-8DABAF0EDCEE}" type="slidenum">
              <a:rPr lang="en-GB" altLang="zh-TW"/>
              <a:pPr/>
              <a:t>‹#›</a:t>
            </a:fld>
            <a:endParaRPr lang="en-GB"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TW"/>
          </a:p>
        </p:txBody>
      </p:sp>
      <p:sp>
        <p:nvSpPr>
          <p:cNvPr id="6" name="Rectangle 6"/>
          <p:cNvSpPr>
            <a:spLocks noGrp="1" noChangeArrowheads="1"/>
          </p:cNvSpPr>
          <p:nvPr>
            <p:ph type="sldNum" sz="quarter" idx="12"/>
          </p:nvPr>
        </p:nvSpPr>
        <p:spPr>
          <a:ln/>
        </p:spPr>
        <p:txBody>
          <a:bodyPr/>
          <a:lstStyle>
            <a:lvl1pPr>
              <a:defRPr/>
            </a:lvl1pPr>
          </a:lstStyle>
          <a:p>
            <a:fld id="{618E87C9-DFA8-46B1-8DB2-E58981303087}" type="slidenum">
              <a:rPr lang="en-GB" altLang="zh-TW"/>
              <a:pPr/>
              <a:t>‹#›</a:t>
            </a:fld>
            <a:endParaRPr lang="en-GB"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TW"/>
          </a:p>
        </p:txBody>
      </p:sp>
      <p:sp>
        <p:nvSpPr>
          <p:cNvPr id="7" name="Rectangle 6"/>
          <p:cNvSpPr>
            <a:spLocks noGrp="1" noChangeArrowheads="1"/>
          </p:cNvSpPr>
          <p:nvPr>
            <p:ph type="sldNum" sz="quarter" idx="12"/>
          </p:nvPr>
        </p:nvSpPr>
        <p:spPr>
          <a:ln/>
        </p:spPr>
        <p:txBody>
          <a:bodyPr/>
          <a:lstStyle>
            <a:lvl1pPr>
              <a:defRPr/>
            </a:lvl1pPr>
          </a:lstStyle>
          <a:p>
            <a:fld id="{0F32BC7A-51B3-49F2-837B-D7B31C4EA7BA}" type="slidenum">
              <a:rPr lang="en-GB" altLang="zh-TW"/>
              <a:pPr/>
              <a:t>‹#›</a:t>
            </a:fld>
            <a:endParaRPr lang="en-GB"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zh-TW"/>
          </a:p>
        </p:txBody>
      </p:sp>
      <p:sp>
        <p:nvSpPr>
          <p:cNvPr id="9" name="Rectangle 6"/>
          <p:cNvSpPr>
            <a:spLocks noGrp="1" noChangeArrowheads="1"/>
          </p:cNvSpPr>
          <p:nvPr>
            <p:ph type="sldNum" sz="quarter" idx="12"/>
          </p:nvPr>
        </p:nvSpPr>
        <p:spPr>
          <a:ln/>
        </p:spPr>
        <p:txBody>
          <a:bodyPr/>
          <a:lstStyle>
            <a:lvl1pPr>
              <a:defRPr/>
            </a:lvl1pPr>
          </a:lstStyle>
          <a:p>
            <a:fld id="{B30E5A36-4A52-464E-9E30-52C0F4A46274}" type="slidenum">
              <a:rPr lang="en-GB" altLang="zh-TW"/>
              <a:pPr/>
              <a:t>‹#›</a:t>
            </a:fld>
            <a:endParaRPr lang="en-GB"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zh-TW"/>
          </a:p>
        </p:txBody>
      </p:sp>
      <p:sp>
        <p:nvSpPr>
          <p:cNvPr id="5" name="Rectangle 6"/>
          <p:cNvSpPr>
            <a:spLocks noGrp="1" noChangeArrowheads="1"/>
          </p:cNvSpPr>
          <p:nvPr>
            <p:ph type="sldNum" sz="quarter" idx="12"/>
          </p:nvPr>
        </p:nvSpPr>
        <p:spPr>
          <a:ln/>
        </p:spPr>
        <p:txBody>
          <a:bodyPr/>
          <a:lstStyle>
            <a:lvl1pPr>
              <a:defRPr/>
            </a:lvl1pPr>
          </a:lstStyle>
          <a:p>
            <a:fld id="{10948F90-7B50-49BF-9783-A8703EE84134}" type="slidenum">
              <a:rPr lang="en-GB" altLang="zh-TW"/>
              <a:pPr/>
              <a:t>‹#›</a:t>
            </a:fld>
            <a:endParaRPr lang="en-GB"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zh-TW"/>
          </a:p>
        </p:txBody>
      </p:sp>
      <p:sp>
        <p:nvSpPr>
          <p:cNvPr id="4" name="Rectangle 6"/>
          <p:cNvSpPr>
            <a:spLocks noGrp="1" noChangeArrowheads="1"/>
          </p:cNvSpPr>
          <p:nvPr>
            <p:ph type="sldNum" sz="quarter" idx="12"/>
          </p:nvPr>
        </p:nvSpPr>
        <p:spPr>
          <a:ln/>
        </p:spPr>
        <p:txBody>
          <a:bodyPr/>
          <a:lstStyle>
            <a:lvl1pPr>
              <a:defRPr/>
            </a:lvl1pPr>
          </a:lstStyle>
          <a:p>
            <a:fld id="{F937EE45-E0C9-4BEB-904A-4AB75701B095}" type="slidenum">
              <a:rPr lang="en-GB" altLang="zh-TW"/>
              <a:pPr/>
              <a:t>‹#›</a:t>
            </a:fld>
            <a:endParaRPr lang="en-GB"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TW"/>
          </a:p>
        </p:txBody>
      </p:sp>
      <p:sp>
        <p:nvSpPr>
          <p:cNvPr id="7" name="Rectangle 6"/>
          <p:cNvSpPr>
            <a:spLocks noGrp="1" noChangeArrowheads="1"/>
          </p:cNvSpPr>
          <p:nvPr>
            <p:ph type="sldNum" sz="quarter" idx="12"/>
          </p:nvPr>
        </p:nvSpPr>
        <p:spPr>
          <a:ln/>
        </p:spPr>
        <p:txBody>
          <a:bodyPr/>
          <a:lstStyle>
            <a:lvl1pPr>
              <a:defRPr/>
            </a:lvl1pPr>
          </a:lstStyle>
          <a:p>
            <a:fld id="{E7CAB425-118F-44F3-B77D-83D7696461DD}" type="slidenum">
              <a:rPr lang="en-GB" altLang="zh-TW"/>
              <a:pPr/>
              <a:t>‹#›</a:t>
            </a:fld>
            <a:endParaRPr lang="en-GB"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TW"/>
          </a:p>
        </p:txBody>
      </p:sp>
      <p:sp>
        <p:nvSpPr>
          <p:cNvPr id="7" name="Rectangle 6"/>
          <p:cNvSpPr>
            <a:spLocks noGrp="1" noChangeArrowheads="1"/>
          </p:cNvSpPr>
          <p:nvPr>
            <p:ph type="sldNum" sz="quarter" idx="12"/>
          </p:nvPr>
        </p:nvSpPr>
        <p:spPr>
          <a:ln/>
        </p:spPr>
        <p:txBody>
          <a:bodyPr/>
          <a:lstStyle>
            <a:lvl1pPr>
              <a:defRPr/>
            </a:lvl1pPr>
          </a:lstStyle>
          <a:p>
            <a:fld id="{64F4F81E-A55F-4A4D-9A7A-FD8955058C0F}" type="slidenum">
              <a:rPr lang="en-GB" altLang="zh-TW"/>
              <a:pPr/>
              <a:t>‹#›</a:t>
            </a:fld>
            <a:endParaRPr lang="en-GB"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zh-TW"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zh-TW" smtClean="0"/>
              <a:t>Click to edit Master text styles</a:t>
            </a:r>
          </a:p>
          <a:p>
            <a:pPr lvl="1"/>
            <a:r>
              <a:rPr lang="en-GB" altLang="zh-TW" smtClean="0"/>
              <a:t>Second level</a:t>
            </a:r>
          </a:p>
          <a:p>
            <a:pPr lvl="2"/>
            <a:r>
              <a:rPr lang="en-GB" altLang="zh-TW" smtClean="0"/>
              <a:t>Third level</a:t>
            </a:r>
          </a:p>
          <a:p>
            <a:pPr lvl="3"/>
            <a:r>
              <a:rPr lang="en-GB" altLang="zh-TW" smtClean="0"/>
              <a:t>Fourth level</a:t>
            </a:r>
          </a:p>
          <a:p>
            <a:pPr lvl="4"/>
            <a:r>
              <a:rPr lang="en-GB" altLang="zh-TW"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111" charset="0"/>
                <a:ea typeface="新細明體" pitchFamily="-111" charset="-120"/>
                <a:cs typeface="新細明體" pitchFamily="-111" charset="-120"/>
              </a:defRPr>
            </a:lvl1pPr>
          </a:lstStyle>
          <a:p>
            <a:pPr>
              <a:defRPr/>
            </a:pPr>
            <a:endParaRPr lang="en-GB"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11" charset="0"/>
                <a:ea typeface="新細明體" pitchFamily="-111" charset="-120"/>
                <a:cs typeface="新細明體" pitchFamily="-111" charset="-120"/>
              </a:defRPr>
            </a:lvl1pPr>
          </a:lstStyle>
          <a:p>
            <a:pPr>
              <a:defRPr/>
            </a:pPr>
            <a:endParaRPr lang="en-GB"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pitchFamily="1" charset="-120"/>
              </a:defRPr>
            </a:lvl1pPr>
          </a:lstStyle>
          <a:p>
            <a:fld id="{C6A1132F-7EA4-4DEF-AEC2-DDE721D862E8}" type="slidenum">
              <a:rPr lang="en-GB" altLang="zh-TW"/>
              <a:pPr/>
              <a:t>‹#›</a:t>
            </a:fld>
            <a:endParaRPr lang="en-GB" altLang="zh-TW"/>
          </a:p>
        </p:txBody>
      </p:sp>
    </p:spTree>
  </p:cSld>
  <p:clrMap bg1="lt1" tx1="dk1" bg2="lt2" tx2="dk2" accent1="accent1" accent2="accent2" accent3="accent3" accent4="accent4" accent5="accent5" accent6="accent6" hlink="hlink" folHlink="folHlink"/>
  <p:sldLayoutIdLst>
    <p:sldLayoutId id="2147483692" r:id="rId1"/>
    <p:sldLayoutId id="2147483691" r:id="rId2"/>
    <p:sldLayoutId id="2147483690" r:id="rId3"/>
    <p:sldLayoutId id="2147483689" r:id="rId4"/>
    <p:sldLayoutId id="2147483688" r:id="rId5"/>
    <p:sldLayoutId id="2147483687" r:id="rId6"/>
    <p:sldLayoutId id="2147483686" r:id="rId7"/>
    <p:sldLayoutId id="2147483685" r:id="rId8"/>
    <p:sldLayoutId id="2147483684" r:id="rId9"/>
    <p:sldLayoutId id="2147483683" r:id="rId10"/>
    <p:sldLayoutId id="2147483682" r:id="rId11"/>
    <p:sldLayoutId id="2147483681" r:id="rId12"/>
    <p:sldLayoutId id="2147483693" r:id="rId13"/>
    <p:sldLayoutId id="214748369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Arial" pitchFamily="-111" charset="0"/>
          <a:cs typeface="Arial" pitchFamily="-111" charset="0"/>
        </a:defRPr>
      </a:lvl2pPr>
      <a:lvl3pPr algn="ctr" rtl="0" eaLnBrk="0" fontAlgn="base" hangingPunct="0">
        <a:spcBef>
          <a:spcPct val="0"/>
        </a:spcBef>
        <a:spcAft>
          <a:spcPct val="0"/>
        </a:spcAft>
        <a:defRPr sz="4400">
          <a:solidFill>
            <a:schemeClr val="tx2"/>
          </a:solidFill>
          <a:latin typeface="Arial" pitchFamily="-111" charset="0"/>
          <a:ea typeface="Arial" pitchFamily="-111" charset="0"/>
          <a:cs typeface="Arial" pitchFamily="-111" charset="0"/>
        </a:defRPr>
      </a:lvl3pPr>
      <a:lvl4pPr algn="ctr" rtl="0" eaLnBrk="0" fontAlgn="base" hangingPunct="0">
        <a:spcBef>
          <a:spcPct val="0"/>
        </a:spcBef>
        <a:spcAft>
          <a:spcPct val="0"/>
        </a:spcAft>
        <a:defRPr sz="4400">
          <a:solidFill>
            <a:schemeClr val="tx2"/>
          </a:solidFill>
          <a:latin typeface="Arial" pitchFamily="-111" charset="0"/>
          <a:ea typeface="Arial" pitchFamily="-111" charset="0"/>
          <a:cs typeface="Arial" pitchFamily="-111" charset="0"/>
        </a:defRPr>
      </a:lvl4pPr>
      <a:lvl5pPr algn="ctr" rtl="0" eaLnBrk="0" fontAlgn="base" hangingPunct="0">
        <a:spcBef>
          <a:spcPct val="0"/>
        </a:spcBef>
        <a:spcAft>
          <a:spcPct val="0"/>
        </a:spcAft>
        <a:defRPr sz="4400">
          <a:solidFill>
            <a:schemeClr val="tx2"/>
          </a:solidFill>
          <a:latin typeface="Arial" pitchFamily="-111" charset="0"/>
          <a:ea typeface="Arial" pitchFamily="-111" charset="0"/>
          <a:cs typeface="Arial" pitchFamily="-111" charset="0"/>
        </a:defRPr>
      </a:lvl5pPr>
      <a:lvl6pPr marL="457200" algn="ctr" rtl="0" fontAlgn="base">
        <a:spcBef>
          <a:spcPct val="0"/>
        </a:spcBef>
        <a:spcAft>
          <a:spcPct val="0"/>
        </a:spcAft>
        <a:defRPr sz="4400">
          <a:solidFill>
            <a:schemeClr val="tx2"/>
          </a:solidFill>
          <a:latin typeface="Arial" pitchFamily="-111" charset="0"/>
          <a:ea typeface="Arial" pitchFamily="-111" charset="0"/>
          <a:cs typeface="Arial" pitchFamily="-111" charset="0"/>
        </a:defRPr>
      </a:lvl6pPr>
      <a:lvl7pPr marL="914400" algn="ctr" rtl="0" fontAlgn="base">
        <a:spcBef>
          <a:spcPct val="0"/>
        </a:spcBef>
        <a:spcAft>
          <a:spcPct val="0"/>
        </a:spcAft>
        <a:defRPr sz="4400">
          <a:solidFill>
            <a:schemeClr val="tx2"/>
          </a:solidFill>
          <a:latin typeface="Arial" pitchFamily="-111" charset="0"/>
          <a:ea typeface="Arial" pitchFamily="-111" charset="0"/>
          <a:cs typeface="Arial" pitchFamily="-111" charset="0"/>
        </a:defRPr>
      </a:lvl7pPr>
      <a:lvl8pPr marL="1371600" algn="ctr" rtl="0" fontAlgn="base">
        <a:spcBef>
          <a:spcPct val="0"/>
        </a:spcBef>
        <a:spcAft>
          <a:spcPct val="0"/>
        </a:spcAft>
        <a:defRPr sz="4400">
          <a:solidFill>
            <a:schemeClr val="tx2"/>
          </a:solidFill>
          <a:latin typeface="Arial" pitchFamily="-111" charset="0"/>
          <a:ea typeface="Arial" pitchFamily="-111" charset="0"/>
          <a:cs typeface="Arial" pitchFamily="-111" charset="0"/>
        </a:defRPr>
      </a:lvl8pPr>
      <a:lvl9pPr marL="1828800" algn="ctr" rtl="0" fontAlgn="base">
        <a:spcBef>
          <a:spcPct val="0"/>
        </a:spcBef>
        <a:spcAft>
          <a:spcPct val="0"/>
        </a:spcAft>
        <a:defRPr sz="4400">
          <a:solidFill>
            <a:schemeClr val="tx2"/>
          </a:solidFill>
          <a:latin typeface="Arial" pitchFamily="-111" charset="0"/>
          <a:ea typeface="Arial" pitchFamily="-111" charset="0"/>
          <a:cs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468313" y="0"/>
            <a:ext cx="7772400" cy="1470025"/>
          </a:xfrm>
        </p:spPr>
        <p:txBody>
          <a:bodyPr/>
          <a:lstStyle/>
          <a:p>
            <a:pPr eaLnBrk="1" hangingPunct="1"/>
            <a:r>
              <a:rPr lang="zh-TW" altLang="en-GB" sz="4000" b="1" i="1" dirty="0" smtClean="0">
                <a:solidFill>
                  <a:srgbClr val="FFFFFF"/>
                </a:solidFill>
                <a:ea typeface="新細明體" pitchFamily="1" charset="-120"/>
              </a:rPr>
              <a:t/>
            </a:r>
            <a:br>
              <a:rPr lang="zh-TW" altLang="en-GB" sz="4000" b="1" i="1" dirty="0" smtClean="0">
                <a:solidFill>
                  <a:srgbClr val="FFFFFF"/>
                </a:solidFill>
                <a:ea typeface="新細明體" pitchFamily="1" charset="-120"/>
              </a:rPr>
            </a:br>
            <a:r>
              <a:rPr lang="en-GB" altLang="zh-TW" sz="4000" b="1" dirty="0" smtClean="0">
                <a:solidFill>
                  <a:srgbClr val="FFFFFF"/>
                </a:solidFill>
                <a:ea typeface="新細明體" pitchFamily="1" charset="-120"/>
              </a:rPr>
              <a:t>F&amp;VP12</a:t>
            </a:r>
            <a:r>
              <a:rPr lang="en-GB" altLang="zh-TW" sz="4000" b="1" dirty="0" smtClean="0">
                <a:solidFill>
                  <a:srgbClr val="FFFFFF"/>
                </a:solidFill>
                <a:ea typeface="新細明體" pitchFamily="1" charset="-120"/>
              </a:rPr>
              <a:t/>
            </a:r>
            <a:br>
              <a:rPr lang="en-GB" altLang="zh-TW" sz="4000" b="1" dirty="0" smtClean="0">
                <a:solidFill>
                  <a:srgbClr val="FFFFFF"/>
                </a:solidFill>
                <a:ea typeface="新細明體" pitchFamily="1" charset="-120"/>
              </a:rPr>
            </a:br>
            <a:endParaRPr lang="en-GB" altLang="zh-TW" sz="2800" dirty="0" smtClean="0">
              <a:solidFill>
                <a:srgbClr val="FFFFFF"/>
              </a:solidFill>
              <a:ea typeface="新細明體" pitchFamily="1" charset="-120"/>
            </a:endParaRPr>
          </a:p>
        </p:txBody>
      </p:sp>
      <p:sp>
        <p:nvSpPr>
          <p:cNvPr id="17411" name="Rectangle 3"/>
          <p:cNvSpPr>
            <a:spLocks noGrp="1" noChangeArrowheads="1"/>
          </p:cNvSpPr>
          <p:nvPr>
            <p:ph type="subTitle" idx="1"/>
          </p:nvPr>
        </p:nvSpPr>
        <p:spPr>
          <a:xfrm>
            <a:off x="1116013" y="4724400"/>
            <a:ext cx="7016750" cy="1752600"/>
          </a:xfrm>
        </p:spPr>
        <p:txBody>
          <a:bodyPr/>
          <a:lstStyle/>
          <a:p>
            <a:pPr eaLnBrk="1" hangingPunct="1"/>
            <a:r>
              <a:rPr lang="en-GB" altLang="zh-TW" b="1" dirty="0" smtClean="0">
                <a:solidFill>
                  <a:srgbClr val="FF7C80"/>
                </a:solidFill>
                <a:ea typeface="新細明體" pitchFamily="1" charset="-120"/>
              </a:rPr>
              <a:t>Introduction to Film Language:</a:t>
            </a:r>
          </a:p>
          <a:p>
            <a:pPr eaLnBrk="1" hangingPunct="1"/>
            <a:r>
              <a:rPr lang="en-GB" altLang="zh-TW" sz="4000" b="1" i="1" dirty="0" err="1" smtClean="0">
                <a:solidFill>
                  <a:srgbClr val="FF7C80"/>
                </a:solidFill>
                <a:ea typeface="新細明體" pitchFamily="1" charset="-120"/>
              </a:rPr>
              <a:t>Mise</a:t>
            </a:r>
            <a:r>
              <a:rPr lang="en-GB" altLang="zh-TW" sz="4000" b="1" i="1" dirty="0" smtClean="0">
                <a:solidFill>
                  <a:srgbClr val="FF7C80"/>
                </a:solidFill>
                <a:ea typeface="新細明體" pitchFamily="1" charset="-120"/>
              </a:rPr>
              <a:t> En Scene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2.jpg"/>
          <p:cNvPicPr>
            <a:picLocks noGrp="1" noChangeAspect="1"/>
          </p:cNvPicPr>
          <p:nvPr>
            <p:ph idx="4294967295"/>
          </p:nvPr>
        </p:nvPicPr>
        <p:blipFill>
          <a:blip r:embed="rId3"/>
          <a:srcRect l="-1140" r="-1140"/>
          <a:stretch>
            <a:fillRect/>
          </a:stretch>
        </p:blipFill>
        <p:spPr>
          <a:xfrm>
            <a:off x="0" y="3581400"/>
            <a:ext cx="4903788" cy="2697163"/>
          </a:xfrm>
          <a:effectLst>
            <a:softEdge rad="127000"/>
          </a:effectLst>
        </p:spPr>
      </p:pic>
      <p:pic>
        <p:nvPicPr>
          <p:cNvPr id="5" name="Picture 4" descr="r1.jpg"/>
          <p:cNvPicPr>
            <a:picLocks noChangeAspect="1"/>
          </p:cNvPicPr>
          <p:nvPr/>
        </p:nvPicPr>
        <p:blipFill>
          <a:blip r:embed="rId4"/>
          <a:stretch>
            <a:fillRect/>
          </a:stretch>
        </p:blipFill>
        <p:spPr>
          <a:xfrm>
            <a:off x="4114800" y="1524000"/>
            <a:ext cx="4756150" cy="3167857"/>
          </a:xfrm>
          <a:prstGeom prst="rect">
            <a:avLst/>
          </a:prstGeom>
          <a:effectLst>
            <a:softEdge rad="1524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GB" altLang="zh-TW" sz="4000" smtClean="0">
                <a:solidFill>
                  <a:schemeClr val="bg1"/>
                </a:solidFill>
                <a:ea typeface="新細明體" pitchFamily="1" charset="-120"/>
              </a:rPr>
              <a:t>3. Facial Expressions &amp; Body Language</a:t>
            </a:r>
          </a:p>
        </p:txBody>
      </p:sp>
      <p:sp>
        <p:nvSpPr>
          <p:cNvPr id="16387" name="Rectangle 3"/>
          <p:cNvSpPr>
            <a:spLocks noGrp="1" noChangeArrowheads="1"/>
          </p:cNvSpPr>
          <p:nvPr>
            <p:ph type="body" idx="1"/>
          </p:nvPr>
        </p:nvSpPr>
        <p:spPr>
          <a:xfrm>
            <a:off x="395288" y="1773238"/>
            <a:ext cx="8229600" cy="4452937"/>
          </a:xfrm>
        </p:spPr>
        <p:txBody>
          <a:bodyPr/>
          <a:lstStyle/>
          <a:p>
            <a:pPr marL="533400" indent="-533400" eaLnBrk="1" hangingPunct="1">
              <a:lnSpc>
                <a:spcPct val="80000"/>
              </a:lnSpc>
            </a:pPr>
            <a:r>
              <a:rPr lang="en-GB" altLang="zh-TW" sz="2400" smtClean="0">
                <a:solidFill>
                  <a:schemeClr val="bg1"/>
                </a:solidFill>
                <a:ea typeface="新細明體" pitchFamily="1" charset="-120"/>
              </a:rPr>
              <a:t>Facial Expressions provide a clear indicator of how someone is feeling</a:t>
            </a:r>
          </a:p>
          <a:p>
            <a:pPr marL="533400" indent="-533400" eaLnBrk="1" hangingPunct="1">
              <a:lnSpc>
                <a:spcPct val="80000"/>
              </a:lnSpc>
              <a:buFontTx/>
              <a:buNone/>
            </a:pPr>
            <a:endParaRPr lang="en-GB" altLang="zh-TW" sz="2400" smtClean="0">
              <a:solidFill>
                <a:schemeClr val="bg1"/>
              </a:solidFill>
              <a:ea typeface="新細明體" pitchFamily="1" charset="-120"/>
            </a:endParaRPr>
          </a:p>
          <a:p>
            <a:pPr marL="533400" indent="-533400" eaLnBrk="1" hangingPunct="1">
              <a:lnSpc>
                <a:spcPct val="80000"/>
              </a:lnSpc>
            </a:pPr>
            <a:r>
              <a:rPr lang="en-GB" altLang="zh-TW" sz="2400" smtClean="0">
                <a:solidFill>
                  <a:srgbClr val="FF7C80"/>
                </a:solidFill>
                <a:ea typeface="新細明體" pitchFamily="1" charset="-120"/>
              </a:rPr>
              <a:t>If someone is smiling broadly, we assume they are happy but we may get a different feeling if this is accompanied by scary music</a:t>
            </a:r>
          </a:p>
          <a:p>
            <a:pPr marL="533400" indent="-533400" eaLnBrk="1" hangingPunct="1">
              <a:lnSpc>
                <a:spcPct val="80000"/>
              </a:lnSpc>
              <a:buFontTx/>
              <a:buNone/>
            </a:pPr>
            <a:endParaRPr lang="en-GB" altLang="zh-TW" sz="2400" smtClean="0">
              <a:solidFill>
                <a:srgbClr val="FF7C80"/>
              </a:solidFill>
              <a:ea typeface="新細明體" pitchFamily="1" charset="-120"/>
            </a:endParaRPr>
          </a:p>
          <a:p>
            <a:pPr marL="533400" indent="-533400" eaLnBrk="1" hangingPunct="1">
              <a:lnSpc>
                <a:spcPct val="80000"/>
              </a:lnSpc>
            </a:pPr>
            <a:r>
              <a:rPr lang="en-GB" altLang="zh-TW" sz="2400" smtClean="0">
                <a:solidFill>
                  <a:schemeClr val="bg1"/>
                </a:solidFill>
                <a:ea typeface="新細明體" pitchFamily="1" charset="-120"/>
              </a:rPr>
              <a:t>Body Language may also indicate how a character feels towards another character or may reflect the state of their relationship</a:t>
            </a:r>
          </a:p>
          <a:p>
            <a:pPr marL="533400" indent="-533400" eaLnBrk="1" hangingPunct="1">
              <a:lnSpc>
                <a:spcPct val="80000"/>
              </a:lnSpc>
            </a:pPr>
            <a:endParaRPr lang="en-GB" altLang="zh-TW" sz="2400" smtClean="0">
              <a:solidFill>
                <a:schemeClr val="bg1"/>
              </a:solidFill>
              <a:ea typeface="新細明體" pitchFamily="1" charset="-120"/>
            </a:endParaRPr>
          </a:p>
          <a:p>
            <a:pPr marL="533400" indent="-533400" eaLnBrk="1" hangingPunct="1">
              <a:lnSpc>
                <a:spcPct val="80000"/>
              </a:lnSpc>
            </a:pPr>
            <a:r>
              <a:rPr lang="en-GB" altLang="zh-TW" sz="2400" smtClean="0">
                <a:solidFill>
                  <a:srgbClr val="FF7C80"/>
                </a:solidFill>
                <a:ea typeface="新細明體" pitchFamily="1" charset="-120"/>
              </a:rPr>
              <a:t>TASK: What meanings/emotions do the following images convey:</a:t>
            </a:r>
          </a:p>
          <a:p>
            <a:pPr marL="533400" indent="-533400" eaLnBrk="1" hangingPunct="1">
              <a:lnSpc>
                <a:spcPct val="80000"/>
              </a:lnSpc>
              <a:buFontTx/>
              <a:buNone/>
            </a:pPr>
            <a:endParaRPr lang="en-GB" altLang="zh-TW" sz="2400" smtClean="0">
              <a:solidFill>
                <a:srgbClr val="FF7C80"/>
              </a:solidFill>
              <a:ea typeface="新細明體" pitchFamily="1" charset="-120"/>
            </a:endParaRPr>
          </a:p>
        </p:txBody>
      </p:sp>
      <p:sp>
        <p:nvSpPr>
          <p:cNvPr id="33796" name="Text Box 4"/>
          <p:cNvSpPr txBox="1">
            <a:spLocks noChangeArrowheads="1"/>
          </p:cNvSpPr>
          <p:nvPr/>
        </p:nvSpPr>
        <p:spPr bwMode="auto">
          <a:xfrm>
            <a:off x="5795963" y="1268413"/>
            <a:ext cx="2232025" cy="366712"/>
          </a:xfrm>
          <a:prstGeom prst="rect">
            <a:avLst/>
          </a:prstGeom>
          <a:noFill/>
          <a:ln w="9525">
            <a:noFill/>
            <a:miter lim="800000"/>
            <a:headEnd/>
            <a:tailEnd/>
          </a:ln>
        </p:spPr>
        <p:txBody>
          <a:bodyPr>
            <a:spAutoFit/>
          </a:bodyPr>
          <a:lstStyle/>
          <a:p>
            <a:pPr algn="l">
              <a:spcBef>
                <a:spcPct val="50000"/>
              </a:spcBef>
            </a:pPr>
            <a:endParaRPr lang="zh-TW" altLang="en-US">
              <a:ea typeface="新細明體" pitchFamily="1"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checkerboard(across)">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checkerboard(across)">
                                      <p:cBhvr>
                                        <p:cTn id="12" dur="5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Effect transition="in" filter="checkerboard(across)">
                                      <p:cBhvr>
                                        <p:cTn id="17" dur="500"/>
                                        <p:tgtEl>
                                          <p:spTgt spid="1638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6387">
                                            <p:txEl>
                                              <p:pRg st="6" end="6"/>
                                            </p:txEl>
                                          </p:spTgt>
                                        </p:tgtEl>
                                        <p:attrNameLst>
                                          <p:attrName>style.visibility</p:attrName>
                                        </p:attrNameLst>
                                      </p:cBhvr>
                                      <p:to>
                                        <p:strVal val="visible"/>
                                      </p:to>
                                    </p:set>
                                    <p:animEffect transition="in" filter="checkerboard(across)">
                                      <p:cBhvr>
                                        <p:cTn id="22" dur="5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zh-TW" smtClean="0">
                <a:solidFill>
                  <a:srgbClr val="FFFFFF"/>
                </a:solidFill>
                <a:ea typeface="新細明體" pitchFamily="1" charset="-120"/>
              </a:rPr>
              <a:t>IMAGE 1</a:t>
            </a:r>
          </a:p>
        </p:txBody>
      </p:sp>
      <p:pic>
        <p:nvPicPr>
          <p:cNvPr id="35843" name="Picture 6" descr="spiderman_kiss2"/>
          <p:cNvPicPr>
            <a:picLocks noChangeAspect="1" noChangeArrowheads="1"/>
          </p:cNvPicPr>
          <p:nvPr>
            <p:ph idx="1"/>
          </p:nvPr>
        </p:nvPicPr>
        <p:blipFill>
          <a:blip r:embed="rId3"/>
          <a:srcRect/>
          <a:stretch>
            <a:fillRect/>
          </a:stretch>
        </p:blipFill>
        <p:spPr>
          <a:xfrm>
            <a:off x="1331913" y="1484313"/>
            <a:ext cx="6335712" cy="504190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zh-TW" smtClean="0">
                <a:solidFill>
                  <a:srgbClr val="FFFFFF"/>
                </a:solidFill>
                <a:ea typeface="新細明體" pitchFamily="1" charset="-120"/>
              </a:rPr>
              <a:t>IMAGE 2</a:t>
            </a:r>
          </a:p>
        </p:txBody>
      </p:sp>
      <p:pic>
        <p:nvPicPr>
          <p:cNvPr id="37891" name="Picture 6" descr="shining"/>
          <p:cNvPicPr>
            <a:picLocks noChangeAspect="1" noChangeArrowheads="1"/>
          </p:cNvPicPr>
          <p:nvPr>
            <p:ph idx="1"/>
          </p:nvPr>
        </p:nvPicPr>
        <p:blipFill>
          <a:blip r:embed="rId3"/>
          <a:srcRect/>
          <a:stretch>
            <a:fillRect/>
          </a:stretch>
        </p:blipFill>
        <p:spPr>
          <a:xfrm>
            <a:off x="2484438" y="1412875"/>
            <a:ext cx="4014787" cy="511175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zh-TW" smtClean="0">
                <a:solidFill>
                  <a:srgbClr val="FFFFFF"/>
                </a:solidFill>
                <a:ea typeface="新細明體" pitchFamily="1" charset="-120"/>
              </a:rPr>
              <a:t>IMAGE 3</a:t>
            </a:r>
          </a:p>
        </p:txBody>
      </p:sp>
      <p:pic>
        <p:nvPicPr>
          <p:cNvPr id="39939" name="Picture 7" descr="mm_young"/>
          <p:cNvPicPr>
            <a:picLocks noChangeAspect="1" noChangeArrowheads="1"/>
          </p:cNvPicPr>
          <p:nvPr/>
        </p:nvPicPr>
        <p:blipFill>
          <a:blip r:embed="rId3"/>
          <a:srcRect/>
          <a:stretch>
            <a:fillRect/>
          </a:stretch>
        </p:blipFill>
        <p:spPr bwMode="auto">
          <a:xfrm>
            <a:off x="2627313" y="1557338"/>
            <a:ext cx="3990975" cy="509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GB" altLang="zh-TW" sz="4000" smtClean="0">
                <a:solidFill>
                  <a:schemeClr val="bg1"/>
                </a:solidFill>
                <a:ea typeface="新細明體" pitchFamily="1" charset="-120"/>
              </a:rPr>
              <a:t>4. Positioning of Characters &amp; Objects within a frame</a:t>
            </a:r>
          </a:p>
        </p:txBody>
      </p:sp>
      <p:sp>
        <p:nvSpPr>
          <p:cNvPr id="14339" name="Rectangle 3"/>
          <p:cNvSpPr>
            <a:spLocks noGrp="1" noChangeArrowheads="1"/>
          </p:cNvSpPr>
          <p:nvPr>
            <p:ph type="body" idx="1"/>
          </p:nvPr>
        </p:nvSpPr>
        <p:spPr>
          <a:xfrm>
            <a:off x="395288" y="1773238"/>
            <a:ext cx="8229600" cy="4452937"/>
          </a:xfrm>
        </p:spPr>
        <p:txBody>
          <a:bodyPr/>
          <a:lstStyle/>
          <a:p>
            <a:pPr eaLnBrk="1" hangingPunct="1">
              <a:lnSpc>
                <a:spcPct val="90000"/>
              </a:lnSpc>
            </a:pPr>
            <a:r>
              <a:rPr lang="en-GB" altLang="zh-TW" smtClean="0">
                <a:solidFill>
                  <a:srgbClr val="FF7C80"/>
                </a:solidFill>
                <a:ea typeface="新細明體" pitchFamily="1" charset="-120"/>
              </a:rPr>
              <a:t>Positioning within a frame can draw our attention to an important character/object</a:t>
            </a:r>
          </a:p>
          <a:p>
            <a:pPr eaLnBrk="1" hangingPunct="1">
              <a:lnSpc>
                <a:spcPct val="90000"/>
              </a:lnSpc>
              <a:buFontTx/>
              <a:buNone/>
            </a:pPr>
            <a:endParaRPr lang="en-GB" altLang="zh-TW" smtClean="0">
              <a:solidFill>
                <a:srgbClr val="FF7C80"/>
              </a:solidFill>
              <a:ea typeface="新細明體" pitchFamily="1" charset="-120"/>
            </a:endParaRPr>
          </a:p>
          <a:p>
            <a:pPr eaLnBrk="1" hangingPunct="1">
              <a:lnSpc>
                <a:spcPct val="90000"/>
              </a:lnSpc>
            </a:pPr>
            <a:r>
              <a:rPr lang="en-GB" altLang="zh-TW" smtClean="0">
                <a:solidFill>
                  <a:schemeClr val="bg1"/>
                </a:solidFill>
                <a:ea typeface="新細明體" pitchFamily="1" charset="-120"/>
              </a:rPr>
              <a:t>A film-maker can use positioning to indicate relationships between people</a:t>
            </a:r>
          </a:p>
          <a:p>
            <a:pPr eaLnBrk="1" hangingPunct="1">
              <a:lnSpc>
                <a:spcPct val="90000"/>
              </a:lnSpc>
            </a:pPr>
            <a:endParaRPr lang="en-GB" altLang="zh-TW" smtClean="0">
              <a:solidFill>
                <a:schemeClr val="bg1"/>
              </a:solidFill>
              <a:ea typeface="新細明體" pitchFamily="1" charset="-120"/>
            </a:endParaRPr>
          </a:p>
          <a:p>
            <a:pPr eaLnBrk="1" hangingPunct="1">
              <a:lnSpc>
                <a:spcPct val="90000"/>
              </a:lnSpc>
            </a:pPr>
            <a:r>
              <a:rPr lang="en-GB" altLang="zh-TW" smtClean="0">
                <a:solidFill>
                  <a:srgbClr val="FF7C80"/>
                </a:solidFill>
                <a:ea typeface="新細明體" pitchFamily="1" charset="-120"/>
              </a:rPr>
              <a:t>TASK: What does the positioning in the following images reveal about the characters/film:</a:t>
            </a:r>
          </a:p>
        </p:txBody>
      </p:sp>
      <p:sp>
        <p:nvSpPr>
          <p:cNvPr id="41988" name="Text Box 4"/>
          <p:cNvSpPr txBox="1">
            <a:spLocks noChangeArrowheads="1"/>
          </p:cNvSpPr>
          <p:nvPr/>
        </p:nvSpPr>
        <p:spPr bwMode="auto">
          <a:xfrm>
            <a:off x="5795963" y="1268413"/>
            <a:ext cx="2232025" cy="366712"/>
          </a:xfrm>
          <a:prstGeom prst="rect">
            <a:avLst/>
          </a:prstGeom>
          <a:noFill/>
          <a:ln w="9525">
            <a:noFill/>
            <a:miter lim="800000"/>
            <a:headEnd/>
            <a:tailEnd/>
          </a:ln>
        </p:spPr>
        <p:txBody>
          <a:bodyPr>
            <a:spAutoFit/>
          </a:bodyPr>
          <a:lstStyle/>
          <a:p>
            <a:pPr algn="l">
              <a:spcBef>
                <a:spcPct val="50000"/>
              </a:spcBef>
            </a:pPr>
            <a:endParaRPr lang="zh-TW" altLang="en-US">
              <a:ea typeface="新細明體" pitchFamily="1"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checkerboard(across)">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checkerboard(across)">
                                      <p:cBhvr>
                                        <p:cTn id="12" dur="500"/>
                                        <p:tgtEl>
                                          <p:spTgt spid="14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checkerboard(across)">
                                      <p:cBhvr>
                                        <p:cTn id="17"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0" y="274638"/>
            <a:ext cx="9144000" cy="1143000"/>
          </a:xfrm>
        </p:spPr>
        <p:txBody>
          <a:bodyPr/>
          <a:lstStyle/>
          <a:p>
            <a:pPr eaLnBrk="1" hangingPunct="1"/>
            <a:r>
              <a:rPr lang="en-US" altLang="zh-TW" smtClean="0">
                <a:solidFill>
                  <a:srgbClr val="FFFFFF"/>
                </a:solidFill>
                <a:ea typeface="新細明體" pitchFamily="1" charset="-120"/>
              </a:rPr>
              <a:t>IMAGE 1</a:t>
            </a:r>
          </a:p>
        </p:txBody>
      </p:sp>
      <p:pic>
        <p:nvPicPr>
          <p:cNvPr id="44035" name="Picture 3" descr="breakup"/>
          <p:cNvPicPr>
            <a:picLocks noChangeAspect="1" noChangeArrowheads="1"/>
          </p:cNvPicPr>
          <p:nvPr>
            <p:ph idx="4294967295"/>
          </p:nvPr>
        </p:nvPicPr>
        <p:blipFill>
          <a:blip r:embed="rId3"/>
          <a:srcRect/>
          <a:stretch>
            <a:fillRect/>
          </a:stretch>
        </p:blipFill>
        <p:spPr>
          <a:xfrm>
            <a:off x="1066800" y="1524000"/>
            <a:ext cx="6792913" cy="4525963"/>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274638"/>
            <a:ext cx="8229600" cy="1143000"/>
          </a:xfrm>
        </p:spPr>
        <p:txBody>
          <a:bodyPr/>
          <a:lstStyle/>
          <a:p>
            <a:pPr eaLnBrk="1" hangingPunct="1"/>
            <a:r>
              <a:rPr lang="en-US" altLang="zh-TW" smtClean="0">
                <a:solidFill>
                  <a:srgbClr val="FFFFFF"/>
                </a:solidFill>
                <a:ea typeface="新細明體" pitchFamily="1" charset="-120"/>
              </a:rPr>
              <a:t>IMAGE 2</a:t>
            </a:r>
          </a:p>
        </p:txBody>
      </p:sp>
      <p:pic>
        <p:nvPicPr>
          <p:cNvPr id="46083" name="Picture 5" descr="sin-city"/>
          <p:cNvPicPr>
            <a:picLocks noChangeAspect="1" noChangeArrowheads="1"/>
          </p:cNvPicPr>
          <p:nvPr/>
        </p:nvPicPr>
        <p:blipFill>
          <a:blip r:embed="rId3"/>
          <a:srcRect/>
          <a:stretch>
            <a:fillRect/>
          </a:stretch>
        </p:blipFill>
        <p:spPr bwMode="auto">
          <a:xfrm>
            <a:off x="539750" y="1773238"/>
            <a:ext cx="7777163" cy="444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zh-TW" smtClean="0">
                <a:solidFill>
                  <a:srgbClr val="FFFFFF"/>
                </a:solidFill>
                <a:ea typeface="新細明體" pitchFamily="1" charset="-120"/>
              </a:rPr>
              <a:t>IMAGE 3</a:t>
            </a:r>
          </a:p>
        </p:txBody>
      </p:sp>
      <p:pic>
        <p:nvPicPr>
          <p:cNvPr id="48131" name="Picture 8" descr="men-in-black-2-movie"/>
          <p:cNvPicPr>
            <a:picLocks noChangeAspect="1" noChangeArrowheads="1"/>
          </p:cNvPicPr>
          <p:nvPr>
            <p:ph idx="1"/>
          </p:nvPr>
        </p:nvPicPr>
        <p:blipFill>
          <a:blip r:embed="rId3"/>
          <a:srcRect/>
          <a:stretch>
            <a:fillRect/>
          </a:stretch>
        </p:blipFill>
        <p:spPr>
          <a:xfrm>
            <a:off x="1403350" y="1512888"/>
            <a:ext cx="6192838" cy="4953000"/>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GB" altLang="zh-TW" smtClean="0">
                <a:solidFill>
                  <a:schemeClr val="bg1"/>
                </a:solidFill>
                <a:ea typeface="新細明體" pitchFamily="1" charset="-120"/>
              </a:rPr>
              <a:t>IMAGE 4</a:t>
            </a:r>
          </a:p>
        </p:txBody>
      </p:sp>
      <p:sp>
        <p:nvSpPr>
          <p:cNvPr id="50179" name="Rectangle 3"/>
          <p:cNvSpPr>
            <a:spLocks noGrp="1" noChangeArrowheads="1"/>
          </p:cNvSpPr>
          <p:nvPr>
            <p:ph type="body" idx="1"/>
          </p:nvPr>
        </p:nvSpPr>
        <p:spPr/>
        <p:txBody>
          <a:bodyPr/>
          <a:lstStyle/>
          <a:p>
            <a:pPr eaLnBrk="1" hangingPunct="1"/>
            <a:endParaRPr lang="zh-TW" altLang="en-US" smtClean="0">
              <a:ea typeface="新細明體" pitchFamily="1" charset="-120"/>
            </a:endParaRPr>
          </a:p>
        </p:txBody>
      </p:sp>
      <p:pic>
        <p:nvPicPr>
          <p:cNvPr id="50180" name="Picture 5" descr="riddick"/>
          <p:cNvPicPr>
            <a:picLocks noChangeAspect="1" noChangeArrowheads="1"/>
          </p:cNvPicPr>
          <p:nvPr/>
        </p:nvPicPr>
        <p:blipFill>
          <a:blip r:embed="rId3"/>
          <a:srcRect/>
          <a:stretch>
            <a:fillRect/>
          </a:stretch>
        </p:blipFill>
        <p:spPr bwMode="auto">
          <a:xfrm>
            <a:off x="1619250" y="1773238"/>
            <a:ext cx="5897563" cy="4421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zh-TW" smtClean="0">
                <a:solidFill>
                  <a:srgbClr val="FFFFFF"/>
                </a:solidFill>
                <a:ea typeface="新細明體" pitchFamily="1" charset="-120"/>
              </a:rPr>
              <a:t>Session Aims</a:t>
            </a:r>
          </a:p>
        </p:txBody>
      </p:sp>
      <p:sp>
        <p:nvSpPr>
          <p:cNvPr id="19459" name="Rectangle 3"/>
          <p:cNvSpPr>
            <a:spLocks noGrp="1" noChangeArrowheads="1"/>
          </p:cNvSpPr>
          <p:nvPr>
            <p:ph type="body" idx="1"/>
          </p:nvPr>
        </p:nvSpPr>
        <p:spPr/>
        <p:txBody>
          <a:bodyPr/>
          <a:lstStyle/>
          <a:p>
            <a:pPr eaLnBrk="1" hangingPunct="1">
              <a:buFontTx/>
              <a:buNone/>
            </a:pPr>
            <a:r>
              <a:rPr lang="en-US" altLang="zh-TW" smtClean="0">
                <a:solidFill>
                  <a:srgbClr val="FFFFFF"/>
                </a:solidFill>
                <a:ea typeface="新細明體" pitchFamily="1" charset="-120"/>
              </a:rPr>
              <a:t>By the end of the session you will be able to:</a:t>
            </a:r>
          </a:p>
          <a:p>
            <a:pPr eaLnBrk="1" hangingPunct="1">
              <a:buFontTx/>
              <a:buNone/>
            </a:pPr>
            <a:endParaRPr lang="en-US" altLang="zh-TW" smtClean="0">
              <a:solidFill>
                <a:srgbClr val="FFFFFF"/>
              </a:solidFill>
              <a:ea typeface="新細明體" pitchFamily="1" charset="-120"/>
            </a:endParaRPr>
          </a:p>
          <a:p>
            <a:pPr eaLnBrk="1" hangingPunct="1"/>
            <a:r>
              <a:rPr lang="en-US" altLang="zh-TW" smtClean="0">
                <a:solidFill>
                  <a:srgbClr val="FF0000"/>
                </a:solidFill>
                <a:ea typeface="新細明體" pitchFamily="1" charset="-120"/>
              </a:rPr>
              <a:t>Understand the concept of ‘mise en scene’</a:t>
            </a:r>
          </a:p>
          <a:p>
            <a:pPr eaLnBrk="1" hangingPunct="1">
              <a:buFontTx/>
              <a:buNone/>
            </a:pPr>
            <a:endParaRPr lang="en-US" altLang="zh-TW" smtClean="0">
              <a:solidFill>
                <a:srgbClr val="FF0000"/>
              </a:solidFill>
              <a:ea typeface="新細明體" pitchFamily="1" charset="-120"/>
            </a:endParaRPr>
          </a:p>
          <a:p>
            <a:pPr eaLnBrk="1" hangingPunct="1"/>
            <a:r>
              <a:rPr lang="en-US" altLang="zh-TW" smtClean="0">
                <a:solidFill>
                  <a:srgbClr val="FF0000"/>
                </a:solidFill>
                <a:ea typeface="新細明體" pitchFamily="1" charset="-120"/>
              </a:rPr>
              <a:t>Apply the concept to a film extract</a:t>
            </a:r>
          </a:p>
          <a:p>
            <a:pPr eaLnBrk="1" hangingPunct="1">
              <a:buFontTx/>
              <a:buNone/>
            </a:pPr>
            <a:endParaRPr lang="en-US" altLang="zh-TW" smtClean="0">
              <a:solidFill>
                <a:srgbClr val="FF0000"/>
              </a:solidFill>
              <a:ea typeface="新細明體" pitchFamily="1"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GB" altLang="zh-TW" smtClean="0">
                <a:solidFill>
                  <a:srgbClr val="FFFFFF"/>
                </a:solidFill>
                <a:ea typeface="新細明體" pitchFamily="1" charset="-120"/>
              </a:rPr>
              <a:t>Colour</a:t>
            </a:r>
          </a:p>
        </p:txBody>
      </p:sp>
      <p:sp>
        <p:nvSpPr>
          <p:cNvPr id="74755" name="Rectangle 3"/>
          <p:cNvSpPr>
            <a:spLocks noGrp="1" noChangeArrowheads="1"/>
          </p:cNvSpPr>
          <p:nvPr>
            <p:ph type="body" sz="half" idx="1"/>
          </p:nvPr>
        </p:nvSpPr>
        <p:spPr/>
        <p:txBody>
          <a:bodyPr/>
          <a:lstStyle/>
          <a:p>
            <a:pPr eaLnBrk="1" hangingPunct="1">
              <a:lnSpc>
                <a:spcPct val="90000"/>
              </a:lnSpc>
            </a:pPr>
            <a:r>
              <a:rPr lang="en-US" altLang="zh-TW" sz="2400" smtClean="0">
                <a:solidFill>
                  <a:srgbClr val="FF7C80"/>
                </a:solidFill>
                <a:ea typeface="新細明體" pitchFamily="1" charset="-120"/>
              </a:rPr>
              <a:t>Colour carries certain connotations which may add meaning to a scene (i.e. Red = Danger/Passion)</a:t>
            </a:r>
          </a:p>
          <a:p>
            <a:pPr eaLnBrk="1" hangingPunct="1">
              <a:lnSpc>
                <a:spcPct val="90000"/>
              </a:lnSpc>
              <a:buFontTx/>
              <a:buNone/>
            </a:pPr>
            <a:endParaRPr lang="en-US" altLang="zh-TW" sz="2400" smtClean="0">
              <a:solidFill>
                <a:srgbClr val="FF7C80"/>
              </a:solidFill>
              <a:ea typeface="新細明體" pitchFamily="1" charset="-120"/>
            </a:endParaRPr>
          </a:p>
          <a:p>
            <a:pPr eaLnBrk="1" hangingPunct="1">
              <a:lnSpc>
                <a:spcPct val="90000"/>
              </a:lnSpc>
            </a:pPr>
            <a:r>
              <a:rPr lang="en-US" altLang="zh-TW" sz="2400" smtClean="0">
                <a:solidFill>
                  <a:srgbClr val="FFFFFF"/>
                </a:solidFill>
                <a:ea typeface="新細明體" pitchFamily="1" charset="-120"/>
              </a:rPr>
              <a:t>Can give a scene a particular look, feel or mood</a:t>
            </a:r>
          </a:p>
          <a:p>
            <a:pPr eaLnBrk="1" hangingPunct="1">
              <a:lnSpc>
                <a:spcPct val="90000"/>
              </a:lnSpc>
              <a:buFontTx/>
              <a:buNone/>
            </a:pPr>
            <a:endParaRPr lang="en-US" altLang="zh-TW" sz="2400" smtClean="0">
              <a:solidFill>
                <a:srgbClr val="FFFFFF"/>
              </a:solidFill>
              <a:ea typeface="新細明體" pitchFamily="1" charset="-120"/>
            </a:endParaRPr>
          </a:p>
          <a:p>
            <a:pPr eaLnBrk="1" hangingPunct="1">
              <a:lnSpc>
                <a:spcPct val="90000"/>
              </a:lnSpc>
            </a:pPr>
            <a:r>
              <a:rPr lang="en-US" altLang="zh-TW" sz="2400" smtClean="0">
                <a:solidFill>
                  <a:srgbClr val="FF7C80"/>
                </a:solidFill>
                <a:ea typeface="新細明體" pitchFamily="1" charset="-120"/>
              </a:rPr>
              <a:t>Can be used for dramatic effect</a:t>
            </a:r>
            <a:endParaRPr lang="en-GB" altLang="zh-TW" sz="2800" smtClean="0">
              <a:solidFill>
                <a:schemeClr val="bg1"/>
              </a:solidFill>
              <a:ea typeface="新細明體" pitchFamily="1" charset="-120"/>
            </a:endParaRPr>
          </a:p>
        </p:txBody>
      </p:sp>
      <p:pic>
        <p:nvPicPr>
          <p:cNvPr id="52228" name="Picture 4" descr="american_beauty_2"/>
          <p:cNvPicPr>
            <a:picLocks noChangeAspect="1" noChangeArrowheads="1"/>
          </p:cNvPicPr>
          <p:nvPr>
            <p:ph sz="quarter" idx="3"/>
          </p:nvPr>
        </p:nvPicPr>
        <p:blipFill>
          <a:blip r:embed="rId3"/>
          <a:srcRect/>
          <a:stretch>
            <a:fillRect/>
          </a:stretch>
        </p:blipFill>
        <p:spPr>
          <a:xfrm>
            <a:off x="4953000" y="3657600"/>
            <a:ext cx="3733800" cy="2124075"/>
          </a:xfrm>
        </p:spPr>
      </p:pic>
      <p:pic>
        <p:nvPicPr>
          <p:cNvPr id="52229" name="Picture 5" descr="virgin-suicides_420"/>
          <p:cNvPicPr>
            <a:picLocks noChangeAspect="1" noChangeArrowheads="1"/>
          </p:cNvPicPr>
          <p:nvPr/>
        </p:nvPicPr>
        <p:blipFill>
          <a:blip r:embed="rId4"/>
          <a:srcRect/>
          <a:stretch>
            <a:fillRect/>
          </a:stretch>
        </p:blipFill>
        <p:spPr bwMode="auto">
          <a:xfrm>
            <a:off x="4876800" y="1600200"/>
            <a:ext cx="3765550" cy="179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GB" altLang="zh-TW" smtClean="0">
                <a:solidFill>
                  <a:schemeClr val="bg1"/>
                </a:solidFill>
                <a:ea typeface="新細明體" pitchFamily="1" charset="-120"/>
              </a:rPr>
              <a:t>5. Lighting &amp; Colour</a:t>
            </a:r>
          </a:p>
        </p:txBody>
      </p:sp>
      <p:sp>
        <p:nvSpPr>
          <p:cNvPr id="15363" name="Rectangle 3"/>
          <p:cNvSpPr>
            <a:spLocks noGrp="1" noChangeArrowheads="1"/>
          </p:cNvSpPr>
          <p:nvPr>
            <p:ph type="body" idx="1"/>
          </p:nvPr>
        </p:nvSpPr>
        <p:spPr>
          <a:xfrm>
            <a:off x="395288" y="1773238"/>
            <a:ext cx="8229600" cy="4452937"/>
          </a:xfrm>
        </p:spPr>
        <p:txBody>
          <a:bodyPr/>
          <a:lstStyle/>
          <a:p>
            <a:pPr eaLnBrk="1" hangingPunct="1">
              <a:buFontTx/>
              <a:buNone/>
            </a:pPr>
            <a:r>
              <a:rPr lang="en-GB" altLang="zh-TW" sz="2000" smtClean="0">
                <a:solidFill>
                  <a:srgbClr val="FF7C80"/>
                </a:solidFill>
                <a:ea typeface="新細明體" pitchFamily="1" charset="-120"/>
              </a:rPr>
              <a:t>Lighting &amp; Colour can be used to achieve a variety of effects:</a:t>
            </a:r>
          </a:p>
          <a:p>
            <a:pPr eaLnBrk="1" hangingPunct="1"/>
            <a:r>
              <a:rPr lang="en-GB" altLang="zh-TW" smtClean="0">
                <a:solidFill>
                  <a:srgbClr val="FFFFFF"/>
                </a:solidFill>
                <a:ea typeface="新細明體" pitchFamily="1" charset="-120"/>
              </a:rPr>
              <a:t>To highlight important characters or objects within the frame</a:t>
            </a:r>
          </a:p>
          <a:p>
            <a:pPr eaLnBrk="1" hangingPunct="1"/>
            <a:r>
              <a:rPr lang="en-GB" altLang="zh-TW" smtClean="0">
                <a:solidFill>
                  <a:srgbClr val="FF7C80"/>
                </a:solidFill>
                <a:ea typeface="新細明體" pitchFamily="1" charset="-120"/>
              </a:rPr>
              <a:t>To make characters look mysterious by shading sections of the face &amp; body</a:t>
            </a:r>
          </a:p>
          <a:p>
            <a:pPr eaLnBrk="1" hangingPunct="1"/>
            <a:r>
              <a:rPr lang="en-GB" altLang="zh-TW" smtClean="0">
                <a:solidFill>
                  <a:srgbClr val="FFFFFF"/>
                </a:solidFill>
                <a:ea typeface="新細明體" pitchFamily="1" charset="-120"/>
              </a:rPr>
              <a:t>To reflect a characters mental state/hidden emotions (i.e. bright = happy, dark = disturbed, strobe effect = confused</a:t>
            </a:r>
          </a:p>
        </p:txBody>
      </p:sp>
      <p:sp>
        <p:nvSpPr>
          <p:cNvPr id="54276" name="Text Box 4"/>
          <p:cNvSpPr txBox="1">
            <a:spLocks noChangeArrowheads="1"/>
          </p:cNvSpPr>
          <p:nvPr/>
        </p:nvSpPr>
        <p:spPr bwMode="auto">
          <a:xfrm>
            <a:off x="5795963" y="1268413"/>
            <a:ext cx="2232025" cy="366712"/>
          </a:xfrm>
          <a:prstGeom prst="rect">
            <a:avLst/>
          </a:prstGeom>
          <a:noFill/>
          <a:ln w="9525">
            <a:noFill/>
            <a:miter lim="800000"/>
            <a:headEnd/>
            <a:tailEnd/>
          </a:ln>
        </p:spPr>
        <p:txBody>
          <a:bodyPr>
            <a:spAutoFit/>
          </a:bodyPr>
          <a:lstStyle/>
          <a:p>
            <a:pPr algn="l">
              <a:spcBef>
                <a:spcPct val="50000"/>
              </a:spcBef>
            </a:pPr>
            <a:endParaRPr lang="zh-TW" altLang="en-US">
              <a:ea typeface="新細明體" pitchFamily="1"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checkerboard(across)">
                                      <p:cBhvr>
                                        <p:cTn id="7" dur="500"/>
                                        <p:tgtEl>
                                          <p:spTgt spid="153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checkerboard(across)">
                                      <p:cBhvr>
                                        <p:cTn id="12" dur="500"/>
                                        <p:tgtEl>
                                          <p:spTgt spid="153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animEffect transition="in" filter="checkerboard(across)">
                                      <p:cBhvr>
                                        <p:cTn id="17"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GB" altLang="zh-TW" smtClean="0">
                <a:solidFill>
                  <a:schemeClr val="bg1"/>
                </a:solidFill>
                <a:ea typeface="新細明體" pitchFamily="1" charset="-120"/>
              </a:rPr>
              <a:t>Types of Lighting</a:t>
            </a:r>
          </a:p>
        </p:txBody>
      </p:sp>
      <p:sp>
        <p:nvSpPr>
          <p:cNvPr id="36867" name="Rectangle 3"/>
          <p:cNvSpPr>
            <a:spLocks noGrp="1" noChangeArrowheads="1"/>
          </p:cNvSpPr>
          <p:nvPr>
            <p:ph type="body" idx="1"/>
          </p:nvPr>
        </p:nvSpPr>
        <p:spPr>
          <a:xfrm>
            <a:off x="250825" y="1628775"/>
            <a:ext cx="4249738" cy="4525963"/>
          </a:xfrm>
        </p:spPr>
        <p:txBody>
          <a:bodyPr/>
          <a:lstStyle/>
          <a:p>
            <a:pPr eaLnBrk="1" hangingPunct="1">
              <a:lnSpc>
                <a:spcPct val="90000"/>
              </a:lnSpc>
            </a:pPr>
            <a:r>
              <a:rPr lang="en-GB" altLang="zh-TW" sz="2800" smtClean="0">
                <a:solidFill>
                  <a:srgbClr val="FF7C80"/>
                </a:solidFill>
                <a:ea typeface="新細明體" pitchFamily="1" charset="-120"/>
              </a:rPr>
              <a:t>LOW KEY LIGHTING:</a:t>
            </a:r>
          </a:p>
          <a:p>
            <a:pPr eaLnBrk="1" hangingPunct="1">
              <a:lnSpc>
                <a:spcPct val="90000"/>
              </a:lnSpc>
              <a:buFontTx/>
              <a:buNone/>
            </a:pPr>
            <a:endParaRPr lang="en-GB" altLang="zh-TW" sz="2800" smtClean="0">
              <a:solidFill>
                <a:schemeClr val="bg1"/>
              </a:solidFill>
              <a:ea typeface="新細明體" pitchFamily="1" charset="-120"/>
            </a:endParaRPr>
          </a:p>
          <a:p>
            <a:pPr eaLnBrk="1" hangingPunct="1">
              <a:lnSpc>
                <a:spcPct val="90000"/>
              </a:lnSpc>
            </a:pPr>
            <a:r>
              <a:rPr lang="en-GB" altLang="zh-TW" sz="2400" smtClean="0">
                <a:solidFill>
                  <a:schemeClr val="bg1"/>
                </a:solidFill>
                <a:ea typeface="新細明體" pitchFamily="1" charset="-120"/>
              </a:rPr>
              <a:t>Created by using only the key &amp; back lights</a:t>
            </a:r>
          </a:p>
          <a:p>
            <a:pPr eaLnBrk="1" hangingPunct="1">
              <a:lnSpc>
                <a:spcPct val="90000"/>
              </a:lnSpc>
              <a:buFontTx/>
              <a:buNone/>
            </a:pPr>
            <a:endParaRPr lang="en-GB" altLang="zh-TW" sz="2400" smtClean="0">
              <a:solidFill>
                <a:schemeClr val="bg1"/>
              </a:solidFill>
              <a:ea typeface="新細明體" pitchFamily="1" charset="-120"/>
            </a:endParaRPr>
          </a:p>
          <a:p>
            <a:pPr eaLnBrk="1" hangingPunct="1">
              <a:lnSpc>
                <a:spcPct val="90000"/>
              </a:lnSpc>
            </a:pPr>
            <a:r>
              <a:rPr lang="en-GB" altLang="zh-TW" sz="2400" smtClean="0">
                <a:solidFill>
                  <a:schemeClr val="bg1"/>
                </a:solidFill>
                <a:ea typeface="新細明體" pitchFamily="1" charset="-120"/>
              </a:rPr>
              <a:t>Produces  sharp contrasts of light and dark areas</a:t>
            </a:r>
          </a:p>
          <a:p>
            <a:pPr eaLnBrk="1" hangingPunct="1">
              <a:lnSpc>
                <a:spcPct val="90000"/>
              </a:lnSpc>
              <a:buFontTx/>
              <a:buNone/>
            </a:pPr>
            <a:endParaRPr lang="en-GB" altLang="zh-TW" sz="2400" smtClean="0">
              <a:solidFill>
                <a:schemeClr val="bg1"/>
              </a:solidFill>
              <a:ea typeface="新細明體" pitchFamily="1" charset="-120"/>
            </a:endParaRPr>
          </a:p>
          <a:p>
            <a:pPr eaLnBrk="1" hangingPunct="1">
              <a:lnSpc>
                <a:spcPct val="90000"/>
              </a:lnSpc>
            </a:pPr>
            <a:r>
              <a:rPr lang="en-GB" altLang="zh-TW" sz="2400" smtClean="0">
                <a:solidFill>
                  <a:schemeClr val="bg1"/>
                </a:solidFill>
                <a:ea typeface="新細明體" pitchFamily="1" charset="-120"/>
              </a:rPr>
              <a:t>Deep, distinct shadows/silhouettes are formed</a:t>
            </a:r>
          </a:p>
          <a:p>
            <a:pPr eaLnBrk="1" hangingPunct="1">
              <a:lnSpc>
                <a:spcPct val="90000"/>
              </a:lnSpc>
              <a:buFontTx/>
              <a:buNone/>
            </a:pPr>
            <a:endParaRPr lang="en-GB" altLang="zh-TW" sz="2400" smtClean="0">
              <a:solidFill>
                <a:schemeClr val="bg1"/>
              </a:solidFill>
              <a:ea typeface="新細明體" pitchFamily="1" charset="-120"/>
            </a:endParaRPr>
          </a:p>
          <a:p>
            <a:pPr eaLnBrk="1" hangingPunct="1">
              <a:lnSpc>
                <a:spcPct val="90000"/>
              </a:lnSpc>
              <a:buFontTx/>
              <a:buNone/>
            </a:pPr>
            <a:r>
              <a:rPr lang="en-GB" altLang="zh-TW" sz="2000" smtClean="0">
                <a:solidFill>
                  <a:srgbClr val="FF7C80"/>
                </a:solidFill>
                <a:ea typeface="新細明體" pitchFamily="1" charset="-120"/>
              </a:rPr>
              <a:t>Example: Horror Films</a:t>
            </a:r>
          </a:p>
        </p:txBody>
      </p:sp>
      <p:pic>
        <p:nvPicPr>
          <p:cNvPr id="56324" name="Picture 5" descr="SinCity_2d"/>
          <p:cNvPicPr>
            <a:picLocks noChangeAspect="1" noChangeArrowheads="1"/>
          </p:cNvPicPr>
          <p:nvPr/>
        </p:nvPicPr>
        <p:blipFill>
          <a:blip r:embed="rId3"/>
          <a:srcRect/>
          <a:stretch>
            <a:fillRect/>
          </a:stretch>
        </p:blipFill>
        <p:spPr bwMode="auto">
          <a:xfrm>
            <a:off x="4572000" y="2565400"/>
            <a:ext cx="4572000" cy="2574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diamond(in)">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6867">
                                            <p:txEl>
                                              <p:pRg st="2" end="2"/>
                                            </p:txEl>
                                          </p:spTgt>
                                        </p:tgtEl>
                                        <p:attrNameLst>
                                          <p:attrName>style.visibility</p:attrName>
                                        </p:attrNameLst>
                                      </p:cBhvr>
                                      <p:to>
                                        <p:strVal val="visible"/>
                                      </p:to>
                                    </p:set>
                                    <p:animEffect transition="in" filter="diamond(in)">
                                      <p:cBhvr>
                                        <p:cTn id="12" dur="500"/>
                                        <p:tgtEl>
                                          <p:spTgt spid="368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6867">
                                            <p:txEl>
                                              <p:pRg st="4" end="4"/>
                                            </p:txEl>
                                          </p:spTgt>
                                        </p:tgtEl>
                                        <p:attrNameLst>
                                          <p:attrName>style.visibility</p:attrName>
                                        </p:attrNameLst>
                                      </p:cBhvr>
                                      <p:to>
                                        <p:strVal val="visible"/>
                                      </p:to>
                                    </p:set>
                                    <p:animEffect transition="in" filter="diamond(in)">
                                      <p:cBhvr>
                                        <p:cTn id="17" dur="500"/>
                                        <p:tgtEl>
                                          <p:spTgt spid="3686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6867">
                                            <p:txEl>
                                              <p:pRg st="6" end="6"/>
                                            </p:txEl>
                                          </p:spTgt>
                                        </p:tgtEl>
                                        <p:attrNameLst>
                                          <p:attrName>style.visibility</p:attrName>
                                        </p:attrNameLst>
                                      </p:cBhvr>
                                      <p:to>
                                        <p:strVal val="visible"/>
                                      </p:to>
                                    </p:set>
                                    <p:animEffect transition="in" filter="diamond(in)">
                                      <p:cBhvr>
                                        <p:cTn id="22" dur="500"/>
                                        <p:tgtEl>
                                          <p:spTgt spid="3686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6867">
                                            <p:txEl>
                                              <p:pRg st="8" end="8"/>
                                            </p:txEl>
                                          </p:spTgt>
                                        </p:tgtEl>
                                        <p:attrNameLst>
                                          <p:attrName>style.visibility</p:attrName>
                                        </p:attrNameLst>
                                      </p:cBhvr>
                                      <p:to>
                                        <p:strVal val="visible"/>
                                      </p:to>
                                    </p:set>
                                    <p:animEffect transition="in" filter="diamond(in)">
                                      <p:cBhvr>
                                        <p:cTn id="27" dur="500"/>
                                        <p:tgtEl>
                                          <p:spTgt spid="368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GB" altLang="zh-TW" smtClean="0">
                <a:solidFill>
                  <a:schemeClr val="bg1"/>
                </a:solidFill>
                <a:ea typeface="新細明體" pitchFamily="1" charset="-120"/>
              </a:rPr>
              <a:t>Types of Lighting</a:t>
            </a:r>
          </a:p>
        </p:txBody>
      </p:sp>
      <p:sp>
        <p:nvSpPr>
          <p:cNvPr id="37891" name="Rectangle 3"/>
          <p:cNvSpPr>
            <a:spLocks noGrp="1" noChangeArrowheads="1"/>
          </p:cNvSpPr>
          <p:nvPr>
            <p:ph type="body" idx="1"/>
          </p:nvPr>
        </p:nvSpPr>
        <p:spPr>
          <a:xfrm>
            <a:off x="250825" y="1628775"/>
            <a:ext cx="4249738" cy="4525963"/>
          </a:xfrm>
        </p:spPr>
        <p:txBody>
          <a:bodyPr/>
          <a:lstStyle/>
          <a:p>
            <a:pPr eaLnBrk="1" hangingPunct="1">
              <a:lnSpc>
                <a:spcPct val="90000"/>
              </a:lnSpc>
            </a:pPr>
            <a:r>
              <a:rPr lang="en-GB" altLang="zh-TW" sz="2800" smtClean="0">
                <a:solidFill>
                  <a:srgbClr val="FF7C80"/>
                </a:solidFill>
                <a:ea typeface="新細明體" pitchFamily="1" charset="-120"/>
              </a:rPr>
              <a:t>HIGH KEY LIGHTING:</a:t>
            </a:r>
          </a:p>
          <a:p>
            <a:pPr eaLnBrk="1" hangingPunct="1">
              <a:lnSpc>
                <a:spcPct val="90000"/>
              </a:lnSpc>
              <a:buFontTx/>
              <a:buNone/>
            </a:pPr>
            <a:endParaRPr lang="en-GB" altLang="zh-TW" sz="2800" smtClean="0">
              <a:solidFill>
                <a:schemeClr val="bg1"/>
              </a:solidFill>
              <a:ea typeface="新細明體" pitchFamily="1" charset="-120"/>
            </a:endParaRPr>
          </a:p>
          <a:p>
            <a:pPr eaLnBrk="1" hangingPunct="1">
              <a:lnSpc>
                <a:spcPct val="90000"/>
              </a:lnSpc>
            </a:pPr>
            <a:r>
              <a:rPr lang="en-GB" altLang="zh-TW" sz="2400" smtClean="0">
                <a:solidFill>
                  <a:schemeClr val="bg1"/>
                </a:solidFill>
                <a:ea typeface="新細明體" pitchFamily="1" charset="-120"/>
              </a:rPr>
              <a:t>More filler lights are used. Lighting is natural and realistic to our eyes</a:t>
            </a:r>
          </a:p>
          <a:p>
            <a:pPr eaLnBrk="1" hangingPunct="1">
              <a:lnSpc>
                <a:spcPct val="90000"/>
              </a:lnSpc>
              <a:buFontTx/>
              <a:buNone/>
            </a:pPr>
            <a:endParaRPr lang="en-GB" altLang="zh-TW" sz="2400" smtClean="0">
              <a:solidFill>
                <a:schemeClr val="bg1"/>
              </a:solidFill>
              <a:ea typeface="新細明體" pitchFamily="1" charset="-120"/>
            </a:endParaRPr>
          </a:p>
          <a:p>
            <a:pPr eaLnBrk="1" hangingPunct="1">
              <a:lnSpc>
                <a:spcPct val="90000"/>
              </a:lnSpc>
            </a:pPr>
            <a:r>
              <a:rPr lang="en-GB" altLang="zh-TW" sz="2400" smtClean="0">
                <a:solidFill>
                  <a:schemeClr val="bg1"/>
                </a:solidFill>
                <a:ea typeface="新細明體" pitchFamily="1" charset="-120"/>
              </a:rPr>
              <a:t>Produces brightly lit sets or a sunny day (right)</a:t>
            </a:r>
          </a:p>
          <a:p>
            <a:pPr eaLnBrk="1" hangingPunct="1">
              <a:lnSpc>
                <a:spcPct val="90000"/>
              </a:lnSpc>
              <a:buFontTx/>
              <a:buNone/>
            </a:pPr>
            <a:endParaRPr lang="en-GB" altLang="zh-TW" sz="2400" smtClean="0">
              <a:solidFill>
                <a:schemeClr val="bg1"/>
              </a:solidFill>
              <a:ea typeface="新細明體" pitchFamily="1" charset="-120"/>
            </a:endParaRPr>
          </a:p>
          <a:p>
            <a:pPr eaLnBrk="1" hangingPunct="1">
              <a:lnSpc>
                <a:spcPct val="90000"/>
              </a:lnSpc>
              <a:buFontTx/>
              <a:buNone/>
            </a:pPr>
            <a:r>
              <a:rPr lang="en-GB" altLang="zh-TW" sz="2000" smtClean="0">
                <a:solidFill>
                  <a:srgbClr val="FF7C80"/>
                </a:solidFill>
                <a:ea typeface="新細明體" pitchFamily="1" charset="-120"/>
              </a:rPr>
              <a:t>Example: Rom-Coms</a:t>
            </a:r>
          </a:p>
        </p:txBody>
      </p:sp>
      <p:pic>
        <p:nvPicPr>
          <p:cNvPr id="58372" name="Picture 6" descr="legallyblonde2"/>
          <p:cNvPicPr>
            <a:picLocks noChangeAspect="1" noChangeArrowheads="1"/>
          </p:cNvPicPr>
          <p:nvPr/>
        </p:nvPicPr>
        <p:blipFill>
          <a:blip r:embed="rId3"/>
          <a:srcRect/>
          <a:stretch>
            <a:fillRect/>
          </a:stretch>
        </p:blipFill>
        <p:spPr bwMode="auto">
          <a:xfrm>
            <a:off x="4916488" y="1700213"/>
            <a:ext cx="3579812" cy="42497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diamond(in)">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7891">
                                            <p:txEl>
                                              <p:pRg st="2" end="2"/>
                                            </p:txEl>
                                          </p:spTgt>
                                        </p:tgtEl>
                                        <p:attrNameLst>
                                          <p:attrName>style.visibility</p:attrName>
                                        </p:attrNameLst>
                                      </p:cBhvr>
                                      <p:to>
                                        <p:strVal val="visible"/>
                                      </p:to>
                                    </p:set>
                                    <p:animEffect transition="in" filter="diamond(in)">
                                      <p:cBhvr>
                                        <p:cTn id="12" dur="500"/>
                                        <p:tgtEl>
                                          <p:spTgt spid="378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7891">
                                            <p:txEl>
                                              <p:pRg st="4" end="4"/>
                                            </p:txEl>
                                          </p:spTgt>
                                        </p:tgtEl>
                                        <p:attrNameLst>
                                          <p:attrName>style.visibility</p:attrName>
                                        </p:attrNameLst>
                                      </p:cBhvr>
                                      <p:to>
                                        <p:strVal val="visible"/>
                                      </p:to>
                                    </p:set>
                                    <p:animEffect transition="in" filter="diamond(in)">
                                      <p:cBhvr>
                                        <p:cTn id="17" dur="500"/>
                                        <p:tgtEl>
                                          <p:spTgt spid="3789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7891">
                                            <p:txEl>
                                              <p:pRg st="6" end="6"/>
                                            </p:txEl>
                                          </p:spTgt>
                                        </p:tgtEl>
                                        <p:attrNameLst>
                                          <p:attrName>style.visibility</p:attrName>
                                        </p:attrNameLst>
                                      </p:cBhvr>
                                      <p:to>
                                        <p:strVal val="visible"/>
                                      </p:to>
                                    </p:set>
                                    <p:animEffect transition="in" filter="diamond(in)">
                                      <p:cBhvr>
                                        <p:cTn id="22" dur="500"/>
                                        <p:tgtEl>
                                          <p:spTgt spid="378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solidFill>
                  <a:schemeClr val="bg1"/>
                </a:solidFill>
              </a:rPr>
              <a:t>What types of lighting are used in the following images:</a:t>
            </a:r>
          </a:p>
        </p:txBody>
      </p:sp>
      <p:pic>
        <p:nvPicPr>
          <p:cNvPr id="60419" name="Picture 5" descr="man"/>
          <p:cNvPicPr>
            <a:picLocks noChangeAspect="1" noChangeArrowheads="1"/>
          </p:cNvPicPr>
          <p:nvPr/>
        </p:nvPicPr>
        <p:blipFill>
          <a:blip r:embed="rId3"/>
          <a:srcRect/>
          <a:stretch>
            <a:fillRect/>
          </a:stretch>
        </p:blipFill>
        <p:spPr bwMode="auto">
          <a:xfrm>
            <a:off x="3505200" y="1752600"/>
            <a:ext cx="2514600" cy="1825625"/>
          </a:xfrm>
          <a:prstGeom prst="rect">
            <a:avLst/>
          </a:prstGeom>
          <a:noFill/>
          <a:ln w="9525">
            <a:noFill/>
            <a:miter lim="800000"/>
            <a:headEnd/>
            <a:tailEnd/>
          </a:ln>
        </p:spPr>
      </p:pic>
      <p:pic>
        <p:nvPicPr>
          <p:cNvPr id="60420" name="Picture 6" descr="a-danas_ins2"/>
          <p:cNvPicPr>
            <a:picLocks noChangeAspect="1" noChangeArrowheads="1"/>
          </p:cNvPicPr>
          <p:nvPr/>
        </p:nvPicPr>
        <p:blipFill>
          <a:blip r:embed="rId4"/>
          <a:srcRect/>
          <a:stretch>
            <a:fillRect/>
          </a:stretch>
        </p:blipFill>
        <p:spPr bwMode="auto">
          <a:xfrm>
            <a:off x="304800" y="4311650"/>
            <a:ext cx="2743200" cy="1778000"/>
          </a:xfrm>
          <a:prstGeom prst="rect">
            <a:avLst/>
          </a:prstGeom>
          <a:noFill/>
          <a:ln w="9525">
            <a:noFill/>
            <a:miter lim="800000"/>
            <a:headEnd/>
            <a:tailEnd/>
          </a:ln>
        </p:spPr>
      </p:pic>
      <p:pic>
        <p:nvPicPr>
          <p:cNvPr id="60421" name="Picture 7" descr="donniedarko_800"/>
          <p:cNvPicPr>
            <a:picLocks noChangeAspect="1" noChangeArrowheads="1"/>
          </p:cNvPicPr>
          <p:nvPr/>
        </p:nvPicPr>
        <p:blipFill>
          <a:blip r:embed="rId5"/>
          <a:srcRect/>
          <a:stretch>
            <a:fillRect/>
          </a:stretch>
        </p:blipFill>
        <p:spPr bwMode="auto">
          <a:xfrm>
            <a:off x="3276600" y="4289425"/>
            <a:ext cx="2514600" cy="1885950"/>
          </a:xfrm>
          <a:prstGeom prst="rect">
            <a:avLst/>
          </a:prstGeom>
          <a:noFill/>
          <a:ln w="9525">
            <a:noFill/>
            <a:miter lim="800000"/>
            <a:headEnd/>
            <a:tailEnd/>
          </a:ln>
        </p:spPr>
      </p:pic>
      <p:pic>
        <p:nvPicPr>
          <p:cNvPr id="60422" name="Picture 8" descr="Donnie_Darko-2"/>
          <p:cNvPicPr>
            <a:picLocks noChangeAspect="1" noChangeArrowheads="1"/>
          </p:cNvPicPr>
          <p:nvPr/>
        </p:nvPicPr>
        <p:blipFill>
          <a:blip r:embed="rId6"/>
          <a:srcRect/>
          <a:stretch>
            <a:fillRect/>
          </a:stretch>
        </p:blipFill>
        <p:spPr bwMode="auto">
          <a:xfrm>
            <a:off x="457200" y="1752600"/>
            <a:ext cx="2743200" cy="1808163"/>
          </a:xfrm>
          <a:prstGeom prst="rect">
            <a:avLst/>
          </a:prstGeom>
          <a:noFill/>
          <a:ln w="9525">
            <a:noFill/>
            <a:miter lim="800000"/>
            <a:headEnd/>
            <a:tailEnd/>
          </a:ln>
        </p:spPr>
      </p:pic>
      <p:pic>
        <p:nvPicPr>
          <p:cNvPr id="60423" name="Picture 10" descr="american-pie-2"/>
          <p:cNvPicPr>
            <a:picLocks noChangeAspect="1" noChangeArrowheads="1"/>
          </p:cNvPicPr>
          <p:nvPr/>
        </p:nvPicPr>
        <p:blipFill>
          <a:blip r:embed="rId7"/>
          <a:srcRect/>
          <a:stretch>
            <a:fillRect/>
          </a:stretch>
        </p:blipFill>
        <p:spPr bwMode="auto">
          <a:xfrm>
            <a:off x="6172200" y="4267200"/>
            <a:ext cx="2736850" cy="1770063"/>
          </a:xfrm>
          <a:prstGeom prst="rect">
            <a:avLst/>
          </a:prstGeom>
          <a:noFill/>
          <a:ln w="9525">
            <a:noFill/>
            <a:miter lim="800000"/>
            <a:headEnd/>
            <a:tailEnd/>
          </a:ln>
        </p:spPr>
      </p:pic>
      <p:pic>
        <p:nvPicPr>
          <p:cNvPr id="60424" name="Picture 11" descr="filmchar"/>
          <p:cNvPicPr>
            <a:picLocks noChangeAspect="1" noChangeArrowheads="1"/>
          </p:cNvPicPr>
          <p:nvPr/>
        </p:nvPicPr>
        <p:blipFill>
          <a:blip r:embed="rId8"/>
          <a:srcRect/>
          <a:stretch>
            <a:fillRect/>
          </a:stretch>
        </p:blipFill>
        <p:spPr bwMode="auto">
          <a:xfrm>
            <a:off x="6248400" y="1752600"/>
            <a:ext cx="2590800" cy="1806575"/>
          </a:xfrm>
          <a:prstGeom prst="rect">
            <a:avLst/>
          </a:prstGeom>
          <a:noFill/>
          <a:ln w="9525">
            <a:noFill/>
            <a:miter lim="800000"/>
            <a:headEnd/>
            <a:tailEnd/>
          </a:ln>
        </p:spPr>
      </p:pic>
      <p:sp>
        <p:nvSpPr>
          <p:cNvPr id="60425" name="Text Box 12"/>
          <p:cNvSpPr txBox="1">
            <a:spLocks noChangeArrowheads="1"/>
          </p:cNvSpPr>
          <p:nvPr/>
        </p:nvSpPr>
        <p:spPr bwMode="auto">
          <a:xfrm>
            <a:off x="-22225" y="1835150"/>
            <a:ext cx="349250" cy="366713"/>
          </a:xfrm>
          <a:prstGeom prst="rect">
            <a:avLst/>
          </a:prstGeom>
          <a:noFill/>
          <a:ln w="9525">
            <a:noFill/>
            <a:miter lim="800000"/>
            <a:headEnd/>
            <a:tailEnd/>
          </a:ln>
        </p:spPr>
        <p:txBody>
          <a:bodyPr wrap="none" anchor="ctr">
            <a:spAutoFit/>
          </a:bodyPr>
          <a:lstStyle/>
          <a:p>
            <a:pPr>
              <a:spcBef>
                <a:spcPct val="50000"/>
              </a:spcBef>
            </a:pPr>
            <a:r>
              <a:rPr lang="en-US" b="1">
                <a:solidFill>
                  <a:schemeClr val="bg1"/>
                </a:solidFill>
              </a:rPr>
              <a:t>A</a:t>
            </a:r>
          </a:p>
        </p:txBody>
      </p:sp>
      <p:sp>
        <p:nvSpPr>
          <p:cNvPr id="60426" name="Text Box 13"/>
          <p:cNvSpPr txBox="1">
            <a:spLocks noChangeArrowheads="1"/>
          </p:cNvSpPr>
          <p:nvPr/>
        </p:nvSpPr>
        <p:spPr bwMode="auto">
          <a:xfrm>
            <a:off x="5867400" y="4343400"/>
            <a:ext cx="323850" cy="366713"/>
          </a:xfrm>
          <a:prstGeom prst="rect">
            <a:avLst/>
          </a:prstGeom>
          <a:noFill/>
          <a:ln w="9525">
            <a:noFill/>
            <a:miter lim="800000"/>
            <a:headEnd/>
            <a:tailEnd/>
          </a:ln>
        </p:spPr>
        <p:txBody>
          <a:bodyPr anchor="ctr">
            <a:spAutoFit/>
          </a:bodyPr>
          <a:lstStyle/>
          <a:p>
            <a:pPr>
              <a:spcBef>
                <a:spcPct val="50000"/>
              </a:spcBef>
            </a:pPr>
            <a:r>
              <a:rPr lang="en-US" b="1">
                <a:solidFill>
                  <a:schemeClr val="bg1"/>
                </a:solidFill>
              </a:rPr>
              <a:t>F</a:t>
            </a:r>
          </a:p>
        </p:txBody>
      </p:sp>
      <p:sp>
        <p:nvSpPr>
          <p:cNvPr id="60427" name="Text Box 14"/>
          <p:cNvSpPr txBox="1">
            <a:spLocks noChangeArrowheads="1"/>
          </p:cNvSpPr>
          <p:nvPr/>
        </p:nvSpPr>
        <p:spPr bwMode="auto">
          <a:xfrm>
            <a:off x="0" y="4343400"/>
            <a:ext cx="349250" cy="366713"/>
          </a:xfrm>
          <a:prstGeom prst="rect">
            <a:avLst/>
          </a:prstGeom>
          <a:noFill/>
          <a:ln w="9525">
            <a:noFill/>
            <a:miter lim="800000"/>
            <a:headEnd/>
            <a:tailEnd/>
          </a:ln>
        </p:spPr>
        <p:txBody>
          <a:bodyPr wrap="none" anchor="ctr">
            <a:spAutoFit/>
          </a:bodyPr>
          <a:lstStyle/>
          <a:p>
            <a:pPr>
              <a:spcBef>
                <a:spcPct val="50000"/>
              </a:spcBef>
            </a:pPr>
            <a:r>
              <a:rPr lang="en-US" b="1">
                <a:solidFill>
                  <a:schemeClr val="bg1"/>
                </a:solidFill>
              </a:rPr>
              <a:t>D</a:t>
            </a:r>
          </a:p>
        </p:txBody>
      </p:sp>
      <p:sp>
        <p:nvSpPr>
          <p:cNvPr id="60428" name="Text Box 15"/>
          <p:cNvSpPr txBox="1">
            <a:spLocks noChangeArrowheads="1"/>
          </p:cNvSpPr>
          <p:nvPr/>
        </p:nvSpPr>
        <p:spPr bwMode="auto">
          <a:xfrm>
            <a:off x="6096000" y="1828800"/>
            <a:ext cx="349250" cy="366713"/>
          </a:xfrm>
          <a:prstGeom prst="rect">
            <a:avLst/>
          </a:prstGeom>
          <a:noFill/>
          <a:ln w="9525">
            <a:noFill/>
            <a:miter lim="800000"/>
            <a:headEnd/>
            <a:tailEnd/>
          </a:ln>
        </p:spPr>
        <p:txBody>
          <a:bodyPr wrap="none" anchor="ctr">
            <a:spAutoFit/>
          </a:bodyPr>
          <a:lstStyle/>
          <a:p>
            <a:pPr>
              <a:spcBef>
                <a:spcPct val="50000"/>
              </a:spcBef>
            </a:pPr>
            <a:r>
              <a:rPr lang="en-US" b="1">
                <a:solidFill>
                  <a:schemeClr val="bg1"/>
                </a:solidFill>
              </a:rPr>
              <a:t>C</a:t>
            </a:r>
          </a:p>
        </p:txBody>
      </p:sp>
      <p:sp>
        <p:nvSpPr>
          <p:cNvPr id="60429" name="Text Box 16"/>
          <p:cNvSpPr txBox="1">
            <a:spLocks noChangeArrowheads="1"/>
          </p:cNvSpPr>
          <p:nvPr/>
        </p:nvSpPr>
        <p:spPr bwMode="auto">
          <a:xfrm>
            <a:off x="2971800" y="4343400"/>
            <a:ext cx="336550" cy="366713"/>
          </a:xfrm>
          <a:prstGeom prst="rect">
            <a:avLst/>
          </a:prstGeom>
          <a:noFill/>
          <a:ln w="9525">
            <a:noFill/>
            <a:miter lim="800000"/>
            <a:headEnd/>
            <a:tailEnd/>
          </a:ln>
        </p:spPr>
        <p:txBody>
          <a:bodyPr wrap="none" anchor="ctr">
            <a:spAutoFit/>
          </a:bodyPr>
          <a:lstStyle/>
          <a:p>
            <a:pPr>
              <a:spcBef>
                <a:spcPct val="50000"/>
              </a:spcBef>
            </a:pPr>
            <a:r>
              <a:rPr lang="en-US" b="1">
                <a:solidFill>
                  <a:schemeClr val="bg1"/>
                </a:solidFill>
              </a:rPr>
              <a:t>E</a:t>
            </a:r>
          </a:p>
        </p:txBody>
      </p:sp>
      <p:sp>
        <p:nvSpPr>
          <p:cNvPr id="60430" name="Text Box 17"/>
          <p:cNvSpPr txBox="1">
            <a:spLocks noChangeArrowheads="1"/>
          </p:cNvSpPr>
          <p:nvPr/>
        </p:nvSpPr>
        <p:spPr bwMode="auto">
          <a:xfrm>
            <a:off x="3276600" y="1828800"/>
            <a:ext cx="349250" cy="366713"/>
          </a:xfrm>
          <a:prstGeom prst="rect">
            <a:avLst/>
          </a:prstGeom>
          <a:noFill/>
          <a:ln w="9525">
            <a:noFill/>
            <a:miter lim="800000"/>
            <a:headEnd/>
            <a:tailEnd/>
          </a:ln>
        </p:spPr>
        <p:txBody>
          <a:bodyPr wrap="none" anchor="ctr">
            <a:spAutoFit/>
          </a:bodyPr>
          <a:lstStyle/>
          <a:p>
            <a:pPr>
              <a:spcBef>
                <a:spcPct val="50000"/>
              </a:spcBef>
            </a:pPr>
            <a:r>
              <a:rPr lang="en-US" b="1">
                <a:solidFill>
                  <a:schemeClr val="bg1"/>
                </a:solidFill>
              </a:rPr>
              <a:t>B</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solidFill>
                  <a:schemeClr val="bg1"/>
                </a:solidFill>
              </a:rPr>
              <a:t>TASK: For each image, answer the following questions:</a:t>
            </a:r>
            <a:endParaRPr lang="en-US" smtClean="0"/>
          </a:p>
        </p:txBody>
      </p:sp>
      <p:sp>
        <p:nvSpPr>
          <p:cNvPr id="72707" name="Rectangle 3"/>
          <p:cNvSpPr>
            <a:spLocks noGrp="1" noChangeArrowheads="1"/>
          </p:cNvSpPr>
          <p:nvPr>
            <p:ph idx="1"/>
          </p:nvPr>
        </p:nvSpPr>
        <p:spPr/>
        <p:txBody>
          <a:bodyPr/>
          <a:lstStyle/>
          <a:p>
            <a:pPr marL="609600" indent="-609600" eaLnBrk="1" hangingPunct="1">
              <a:buFontTx/>
              <a:buNone/>
            </a:pPr>
            <a:endParaRPr lang="en-US" sz="2800" smtClean="0">
              <a:solidFill>
                <a:schemeClr val="bg1"/>
              </a:solidFill>
            </a:endParaRPr>
          </a:p>
          <a:p>
            <a:pPr marL="609600" indent="-609600" eaLnBrk="1" hangingPunct="1">
              <a:buFontTx/>
              <a:buAutoNum type="arabicPeriod"/>
            </a:pPr>
            <a:r>
              <a:rPr lang="en-US" sz="2800" smtClean="0">
                <a:solidFill>
                  <a:srgbClr val="FF7C80"/>
                </a:solidFill>
              </a:rPr>
              <a:t>What type of lighting is used in each image (High or Low Key)?</a:t>
            </a:r>
            <a:endParaRPr lang="en-US" sz="2800" smtClean="0">
              <a:solidFill>
                <a:schemeClr val="bg1"/>
              </a:solidFill>
            </a:endParaRPr>
          </a:p>
          <a:p>
            <a:pPr marL="609600" indent="-609600" eaLnBrk="1" hangingPunct="1">
              <a:buFontTx/>
              <a:buNone/>
            </a:pPr>
            <a:endParaRPr lang="en-US" sz="2800" smtClean="0">
              <a:solidFill>
                <a:schemeClr val="bg1"/>
              </a:solidFill>
            </a:endParaRPr>
          </a:p>
          <a:p>
            <a:pPr marL="609600" indent="-609600" eaLnBrk="1" hangingPunct="1">
              <a:buFontTx/>
              <a:buAutoNum type="arabicPeriod" startAt="2"/>
            </a:pPr>
            <a:r>
              <a:rPr lang="en-US" sz="2800" smtClean="0">
                <a:solidFill>
                  <a:schemeClr val="bg1"/>
                </a:solidFill>
              </a:rPr>
              <a:t>Where are the KEY LIGHTS, FILLER LIGHTS &amp; BACK LIGHTS in each image?</a:t>
            </a:r>
          </a:p>
          <a:p>
            <a:pPr marL="609600" indent="-609600" eaLnBrk="1" hangingPunct="1">
              <a:buFontTx/>
              <a:buAutoNum type="arabicPeriod" startAt="2"/>
            </a:pPr>
            <a:endParaRPr lang="en-US" sz="2800" smtClean="0">
              <a:solidFill>
                <a:schemeClr val="bg1"/>
              </a:solidFill>
            </a:endParaRPr>
          </a:p>
          <a:p>
            <a:pPr marL="609600" indent="-609600" eaLnBrk="1" hangingPunct="1">
              <a:buFontTx/>
              <a:buAutoNum type="arabicPeriod" startAt="2"/>
            </a:pPr>
            <a:r>
              <a:rPr lang="en-US" sz="2800" smtClean="0">
                <a:solidFill>
                  <a:srgbClr val="FF7C80"/>
                </a:solidFill>
              </a:rPr>
              <a:t>What effects/meanings does the lighting suggest?</a:t>
            </a:r>
            <a:endParaRPr lang="en-US" sz="280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0"/>
            <a:ext cx="8229600" cy="884238"/>
          </a:xfrm>
        </p:spPr>
        <p:txBody>
          <a:bodyPr/>
          <a:lstStyle/>
          <a:p>
            <a:pPr eaLnBrk="1" hangingPunct="1"/>
            <a:r>
              <a:rPr lang="en-US" smtClean="0">
                <a:solidFill>
                  <a:srgbClr val="FF0000"/>
                </a:solidFill>
              </a:rPr>
              <a:t>Analysing Mise en Scene</a:t>
            </a:r>
            <a:endParaRPr lang="en-US" smtClean="0"/>
          </a:p>
        </p:txBody>
      </p:sp>
      <p:pic>
        <p:nvPicPr>
          <p:cNvPr id="62467" name="Picture 4" descr="American Beauty (1999)"/>
          <p:cNvPicPr>
            <a:picLocks noChangeAspect="1" noChangeArrowheads="1"/>
          </p:cNvPicPr>
          <p:nvPr>
            <p:ph type="body" idx="1"/>
          </p:nvPr>
        </p:nvPicPr>
        <p:blipFill>
          <a:blip r:embed="rId3"/>
          <a:srcRect/>
          <a:stretch>
            <a:fillRect/>
          </a:stretch>
        </p:blipFill>
        <p:spPr>
          <a:xfrm>
            <a:off x="0" y="876300"/>
            <a:ext cx="9144000" cy="618807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5" descr="American Beauty (1999)"/>
          <p:cNvPicPr>
            <a:picLocks noChangeAspect="1" noChangeArrowheads="1"/>
          </p:cNvPicPr>
          <p:nvPr/>
        </p:nvPicPr>
        <p:blipFill>
          <a:blip r:embed="rId3"/>
          <a:srcRect/>
          <a:stretch>
            <a:fillRect/>
          </a:stretch>
        </p:blipFill>
        <p:spPr bwMode="auto">
          <a:xfrm>
            <a:off x="0" y="304800"/>
            <a:ext cx="9144000" cy="6188075"/>
          </a:xfrm>
          <a:prstGeom prst="rect">
            <a:avLst/>
          </a:prstGeom>
          <a:noFill/>
          <a:ln w="9525">
            <a:noFill/>
            <a:miter lim="800000"/>
            <a:headEnd/>
            <a:tailEnd/>
          </a:ln>
        </p:spPr>
      </p:pic>
      <p:sp>
        <p:nvSpPr>
          <p:cNvPr id="4102" name="Oval 6"/>
          <p:cNvSpPr>
            <a:spLocks noChangeArrowheads="1"/>
          </p:cNvSpPr>
          <p:nvPr/>
        </p:nvSpPr>
        <p:spPr bwMode="auto">
          <a:xfrm>
            <a:off x="4114800" y="4953000"/>
            <a:ext cx="1524000" cy="990600"/>
          </a:xfrm>
          <a:prstGeom prst="ellipse">
            <a:avLst/>
          </a:prstGeom>
          <a:solidFill>
            <a:schemeClr val="accent1"/>
          </a:solidFill>
          <a:ln w="9525">
            <a:solidFill>
              <a:schemeClr val="tx1"/>
            </a:solidFill>
            <a:round/>
            <a:headEnd/>
            <a:tailEnd/>
          </a:ln>
        </p:spPr>
        <p:txBody>
          <a:bodyPr wrap="none" anchor="ctr"/>
          <a:lstStyle/>
          <a:p>
            <a:r>
              <a:rPr lang="en-US"/>
              <a:t>KEY LIGHT</a:t>
            </a:r>
          </a:p>
        </p:txBody>
      </p:sp>
      <p:sp>
        <p:nvSpPr>
          <p:cNvPr id="4103" name="Oval 7"/>
          <p:cNvSpPr>
            <a:spLocks noChangeArrowheads="1"/>
          </p:cNvSpPr>
          <p:nvPr/>
        </p:nvSpPr>
        <p:spPr bwMode="auto">
          <a:xfrm>
            <a:off x="1828800" y="2133600"/>
            <a:ext cx="1447800" cy="1143000"/>
          </a:xfrm>
          <a:prstGeom prst="ellipse">
            <a:avLst/>
          </a:prstGeom>
          <a:solidFill>
            <a:schemeClr val="accent1"/>
          </a:solidFill>
          <a:ln w="9525">
            <a:solidFill>
              <a:schemeClr val="tx1"/>
            </a:solidFill>
            <a:round/>
            <a:headEnd/>
            <a:tailEnd/>
          </a:ln>
        </p:spPr>
        <p:txBody>
          <a:bodyPr anchor="ctr"/>
          <a:lstStyle/>
          <a:p>
            <a:r>
              <a:rPr lang="en-US"/>
              <a:t>FILLER LIGHTS</a:t>
            </a:r>
          </a:p>
        </p:txBody>
      </p:sp>
      <p:sp>
        <p:nvSpPr>
          <p:cNvPr id="4104" name="Oval 8"/>
          <p:cNvSpPr>
            <a:spLocks noChangeArrowheads="1"/>
          </p:cNvSpPr>
          <p:nvPr/>
        </p:nvSpPr>
        <p:spPr bwMode="auto">
          <a:xfrm>
            <a:off x="6248400" y="1143000"/>
            <a:ext cx="1295400" cy="990600"/>
          </a:xfrm>
          <a:prstGeom prst="ellipse">
            <a:avLst/>
          </a:prstGeom>
          <a:solidFill>
            <a:schemeClr val="accent1"/>
          </a:solidFill>
          <a:ln w="9525">
            <a:solidFill>
              <a:schemeClr val="tx1"/>
            </a:solidFill>
            <a:round/>
            <a:headEnd/>
            <a:tailEnd/>
          </a:ln>
        </p:spPr>
        <p:txBody>
          <a:bodyPr wrap="none" anchor="ctr"/>
          <a:lstStyle/>
          <a:p>
            <a:r>
              <a:rPr lang="en-US"/>
              <a:t>BACK</a:t>
            </a:r>
          </a:p>
          <a:p>
            <a:r>
              <a:rPr lang="en-US"/>
              <a:t>LIGHT</a:t>
            </a:r>
          </a:p>
        </p:txBody>
      </p:sp>
      <p:sp>
        <p:nvSpPr>
          <p:cNvPr id="4106" name="Line 10"/>
          <p:cNvSpPr>
            <a:spLocks noChangeShapeType="1"/>
          </p:cNvSpPr>
          <p:nvPr/>
        </p:nvSpPr>
        <p:spPr bwMode="auto">
          <a:xfrm flipV="1">
            <a:off x="4876800" y="4495800"/>
            <a:ext cx="0" cy="457200"/>
          </a:xfrm>
          <a:prstGeom prst="line">
            <a:avLst/>
          </a:prstGeom>
          <a:noFill/>
          <a:ln w="38100">
            <a:solidFill>
              <a:schemeClr val="tx1"/>
            </a:solidFill>
            <a:round/>
            <a:headEnd/>
            <a:tailEnd type="triangle" w="med" len="med"/>
          </a:ln>
        </p:spPr>
        <p:txBody>
          <a:bodyPr wrap="none" anchor="ctr"/>
          <a:lstStyle/>
          <a:p>
            <a:endParaRPr lang="en-CA"/>
          </a:p>
        </p:txBody>
      </p:sp>
      <p:sp>
        <p:nvSpPr>
          <p:cNvPr id="4107" name="Line 11"/>
          <p:cNvSpPr>
            <a:spLocks noChangeShapeType="1"/>
          </p:cNvSpPr>
          <p:nvPr/>
        </p:nvSpPr>
        <p:spPr bwMode="auto">
          <a:xfrm flipH="1" flipV="1">
            <a:off x="609600" y="1066800"/>
            <a:ext cx="1524000" cy="1143000"/>
          </a:xfrm>
          <a:prstGeom prst="line">
            <a:avLst/>
          </a:prstGeom>
          <a:noFill/>
          <a:ln w="38100">
            <a:solidFill>
              <a:schemeClr val="tx1"/>
            </a:solidFill>
            <a:round/>
            <a:headEnd/>
            <a:tailEnd type="triangle" w="med" len="med"/>
          </a:ln>
        </p:spPr>
        <p:txBody>
          <a:bodyPr wrap="none" anchor="ctr"/>
          <a:lstStyle/>
          <a:p>
            <a:endParaRPr lang="en-CA"/>
          </a:p>
        </p:txBody>
      </p:sp>
      <p:sp>
        <p:nvSpPr>
          <p:cNvPr id="4108" name="Line 12"/>
          <p:cNvSpPr>
            <a:spLocks noChangeShapeType="1"/>
          </p:cNvSpPr>
          <p:nvPr/>
        </p:nvSpPr>
        <p:spPr bwMode="auto">
          <a:xfrm>
            <a:off x="3276600" y="2819400"/>
            <a:ext cx="2362200" cy="838200"/>
          </a:xfrm>
          <a:prstGeom prst="line">
            <a:avLst/>
          </a:prstGeom>
          <a:noFill/>
          <a:ln w="38100">
            <a:solidFill>
              <a:schemeClr val="tx1"/>
            </a:solidFill>
            <a:round/>
            <a:headEnd/>
            <a:tailEnd type="triangle" w="med" len="med"/>
          </a:ln>
        </p:spPr>
        <p:txBody>
          <a:bodyPr wrap="none" anchor="ctr"/>
          <a:lstStyle/>
          <a:p>
            <a:endParaRPr lang="en-CA"/>
          </a:p>
        </p:txBody>
      </p:sp>
      <p:sp>
        <p:nvSpPr>
          <p:cNvPr id="4109" name="Line 13"/>
          <p:cNvSpPr>
            <a:spLocks noChangeShapeType="1"/>
          </p:cNvSpPr>
          <p:nvPr/>
        </p:nvSpPr>
        <p:spPr bwMode="auto">
          <a:xfrm>
            <a:off x="3048000" y="3124200"/>
            <a:ext cx="685800" cy="838200"/>
          </a:xfrm>
          <a:prstGeom prst="line">
            <a:avLst/>
          </a:prstGeom>
          <a:noFill/>
          <a:ln w="38100">
            <a:solidFill>
              <a:schemeClr val="tx1"/>
            </a:solidFill>
            <a:round/>
            <a:headEnd/>
            <a:tailEnd type="triangle" w="med" len="med"/>
          </a:ln>
        </p:spPr>
        <p:txBody>
          <a:bodyPr wrap="none" anchor="ctr"/>
          <a:lstStyle/>
          <a:p>
            <a:endParaRPr lang="en-CA"/>
          </a:p>
        </p:txBody>
      </p:sp>
      <p:sp>
        <p:nvSpPr>
          <p:cNvPr id="4111" name="Line 15"/>
          <p:cNvSpPr>
            <a:spLocks noChangeShapeType="1"/>
          </p:cNvSpPr>
          <p:nvPr/>
        </p:nvSpPr>
        <p:spPr bwMode="auto">
          <a:xfrm flipH="1">
            <a:off x="4419600" y="1676400"/>
            <a:ext cx="1828800" cy="0"/>
          </a:xfrm>
          <a:prstGeom prst="line">
            <a:avLst/>
          </a:prstGeom>
          <a:noFill/>
          <a:ln w="38100">
            <a:solidFill>
              <a:schemeClr val="tx1"/>
            </a:solidFill>
            <a:round/>
            <a:headEnd/>
            <a:tailEnd type="triangle" w="med" len="med"/>
          </a:ln>
        </p:spPr>
        <p:txBody>
          <a:bodyPr wrap="none" anchor="ctr"/>
          <a:lstStyle/>
          <a:p>
            <a:endParaRPr lang="en-CA"/>
          </a:p>
        </p:txBody>
      </p:sp>
      <p:sp>
        <p:nvSpPr>
          <p:cNvPr id="4112" name="Line 16"/>
          <p:cNvSpPr>
            <a:spLocks noChangeShapeType="1"/>
          </p:cNvSpPr>
          <p:nvPr/>
        </p:nvSpPr>
        <p:spPr bwMode="auto">
          <a:xfrm>
            <a:off x="7543800" y="1600200"/>
            <a:ext cx="1219200" cy="609600"/>
          </a:xfrm>
          <a:prstGeom prst="line">
            <a:avLst/>
          </a:prstGeom>
          <a:noFill/>
          <a:ln w="38100">
            <a:solidFill>
              <a:schemeClr val="tx1"/>
            </a:solidFill>
            <a:round/>
            <a:headEnd/>
            <a:tailEnd type="triangle" w="med" len="med"/>
          </a:ln>
        </p:spPr>
        <p:txBody>
          <a:bodyPr wrap="none" anchor="ct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0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3" grpId="0" animBg="1"/>
      <p:bldP spid="4104" grpId="0" animBg="1"/>
      <p:bldP spid="4106" grpId="0" animBg="1"/>
      <p:bldP spid="4107" grpId="0" animBg="1"/>
      <p:bldP spid="4108" grpId="0" animBg="1"/>
      <p:bldP spid="4109" grpId="0" animBg="1"/>
      <p:bldP spid="4111" grpId="0" animBg="1"/>
      <p:bldP spid="41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5" descr="American Beauty (1999)"/>
          <p:cNvPicPr>
            <a:picLocks noChangeAspect="1" noChangeArrowheads="1"/>
          </p:cNvPicPr>
          <p:nvPr/>
        </p:nvPicPr>
        <p:blipFill>
          <a:blip r:embed="rId3"/>
          <a:srcRect/>
          <a:stretch>
            <a:fillRect/>
          </a:stretch>
        </p:blipFill>
        <p:spPr bwMode="auto">
          <a:xfrm>
            <a:off x="0" y="476250"/>
            <a:ext cx="9144000" cy="6049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5" descr="American Beauty (1999)"/>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altLang="zh-TW" smtClean="0">
                <a:solidFill>
                  <a:schemeClr val="bg1"/>
                </a:solidFill>
                <a:ea typeface="新細明體" pitchFamily="1" charset="-120"/>
              </a:rPr>
              <a:t>Definition: Mise En Scene</a:t>
            </a:r>
          </a:p>
        </p:txBody>
      </p:sp>
      <p:sp>
        <p:nvSpPr>
          <p:cNvPr id="11267" name="Rectangle 3"/>
          <p:cNvSpPr>
            <a:spLocks noGrp="1" noChangeArrowheads="1"/>
          </p:cNvSpPr>
          <p:nvPr>
            <p:ph type="body" idx="1"/>
          </p:nvPr>
        </p:nvSpPr>
        <p:spPr/>
        <p:txBody>
          <a:bodyPr/>
          <a:lstStyle/>
          <a:p>
            <a:pPr eaLnBrk="1" hangingPunct="1">
              <a:lnSpc>
                <a:spcPct val="90000"/>
              </a:lnSpc>
            </a:pPr>
            <a:r>
              <a:rPr lang="en-GB" altLang="zh-TW" sz="2800" smtClean="0">
                <a:solidFill>
                  <a:srgbClr val="FF7C80"/>
                </a:solidFill>
                <a:ea typeface="新細明體" pitchFamily="1" charset="-120"/>
              </a:rPr>
              <a:t>A French term meaning </a:t>
            </a:r>
            <a:r>
              <a:rPr lang="en-GB" altLang="zh-TW" sz="2800" i="1" smtClean="0">
                <a:solidFill>
                  <a:srgbClr val="FF7C80"/>
                </a:solidFill>
                <a:ea typeface="新細明體" pitchFamily="1" charset="-120"/>
              </a:rPr>
              <a:t>what is put into a scene or frame</a:t>
            </a:r>
          </a:p>
          <a:p>
            <a:pPr eaLnBrk="1" hangingPunct="1">
              <a:lnSpc>
                <a:spcPct val="90000"/>
              </a:lnSpc>
              <a:buFontTx/>
              <a:buNone/>
            </a:pPr>
            <a:endParaRPr lang="en-GB" altLang="zh-TW" sz="2800" i="1" smtClean="0">
              <a:solidFill>
                <a:srgbClr val="FF7C80"/>
              </a:solidFill>
              <a:ea typeface="新細明體" pitchFamily="1" charset="-120"/>
            </a:endParaRPr>
          </a:p>
          <a:p>
            <a:pPr eaLnBrk="1" hangingPunct="1">
              <a:lnSpc>
                <a:spcPct val="90000"/>
              </a:lnSpc>
            </a:pPr>
            <a:r>
              <a:rPr lang="en-GB" altLang="zh-TW" sz="2800" smtClean="0">
                <a:solidFill>
                  <a:srgbClr val="FFFFFF"/>
                </a:solidFill>
                <a:ea typeface="新細明體" pitchFamily="1" charset="-120"/>
              </a:rPr>
              <a:t>Visual information in </a:t>
            </a:r>
            <a:r>
              <a:rPr lang="en-GB" altLang="zh-TW" sz="2800" i="1" smtClean="0">
                <a:solidFill>
                  <a:srgbClr val="FFFFFF"/>
                </a:solidFill>
                <a:ea typeface="新細明體" pitchFamily="1" charset="-120"/>
              </a:rPr>
              <a:t>front </a:t>
            </a:r>
            <a:r>
              <a:rPr lang="en-GB" altLang="zh-TW" sz="2800" smtClean="0">
                <a:solidFill>
                  <a:srgbClr val="FFFFFF"/>
                </a:solidFill>
                <a:ea typeface="新細明體" pitchFamily="1" charset="-120"/>
              </a:rPr>
              <a:t>of the camera</a:t>
            </a:r>
          </a:p>
          <a:p>
            <a:pPr eaLnBrk="1" hangingPunct="1">
              <a:lnSpc>
                <a:spcPct val="90000"/>
              </a:lnSpc>
              <a:buFontTx/>
              <a:buNone/>
            </a:pPr>
            <a:endParaRPr lang="en-GB" altLang="zh-TW" sz="2800" smtClean="0">
              <a:solidFill>
                <a:srgbClr val="FFFFFF"/>
              </a:solidFill>
              <a:ea typeface="新細明體" pitchFamily="1" charset="-120"/>
            </a:endParaRPr>
          </a:p>
          <a:p>
            <a:pPr eaLnBrk="1" hangingPunct="1">
              <a:lnSpc>
                <a:spcPct val="90000"/>
              </a:lnSpc>
            </a:pPr>
            <a:r>
              <a:rPr lang="en-GB" altLang="zh-TW" sz="2800" smtClean="0">
                <a:solidFill>
                  <a:srgbClr val="FF7C80"/>
                </a:solidFill>
                <a:ea typeface="新細明體" pitchFamily="1" charset="-120"/>
              </a:rPr>
              <a:t>Communicates essential information to the audience</a:t>
            </a:r>
          </a:p>
          <a:p>
            <a:pPr eaLnBrk="1" hangingPunct="1">
              <a:lnSpc>
                <a:spcPct val="90000"/>
              </a:lnSpc>
              <a:buFontTx/>
              <a:buNone/>
            </a:pPr>
            <a:endParaRPr lang="en-GB" altLang="zh-TW" sz="2800" smtClean="0">
              <a:solidFill>
                <a:srgbClr val="FF7C80"/>
              </a:solidFill>
              <a:ea typeface="新細明體" pitchFamily="1" charset="-120"/>
            </a:endParaRPr>
          </a:p>
          <a:p>
            <a:pPr eaLnBrk="1" hangingPunct="1">
              <a:lnSpc>
                <a:spcPct val="90000"/>
              </a:lnSpc>
            </a:pPr>
            <a:r>
              <a:rPr lang="en-GB" altLang="zh-TW" sz="2800" smtClean="0">
                <a:solidFill>
                  <a:srgbClr val="FFFFFF"/>
                </a:solidFill>
                <a:ea typeface="新細明體" pitchFamily="1" charset="-120"/>
              </a:rPr>
              <a:t>Made up of 5 elements: Can you guess what they 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2" dur="500"/>
                                        <p:tgtEl>
                                          <p:spTgt spid="112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animEffect transition="in" filter="checkerboard(across)">
                                      <p:cBhvr>
                                        <p:cTn id="17" dur="500"/>
                                        <p:tgtEl>
                                          <p:spTgt spid="1126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267">
                                            <p:txEl>
                                              <p:pRg st="6" end="6"/>
                                            </p:txEl>
                                          </p:spTgt>
                                        </p:tgtEl>
                                        <p:attrNameLst>
                                          <p:attrName>style.visibility</p:attrName>
                                        </p:attrNameLst>
                                      </p:cBhvr>
                                      <p:to>
                                        <p:strVal val="visible"/>
                                      </p:to>
                                    </p:set>
                                    <p:animEffect transition="in" filter="checkerboard(across)">
                                      <p:cBhvr>
                                        <p:cTn id="22"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5" descr="American Beauty (1999)"/>
          <p:cNvPicPr>
            <a:picLocks noChangeAspect="1" noChangeArrowheads="1"/>
          </p:cNvPicPr>
          <p:nvPr/>
        </p:nvPicPr>
        <p:blipFill>
          <a:blip r:embed="rId3"/>
          <a:srcRect/>
          <a:stretch>
            <a:fillRect/>
          </a:stretch>
        </p:blipFill>
        <p:spPr bwMode="auto">
          <a:xfrm>
            <a:off x="0" y="476250"/>
            <a:ext cx="9144000" cy="6202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5" descr="sin_city_heart"/>
          <p:cNvPicPr>
            <a:picLocks noChangeAspect="1" noChangeArrowheads="1"/>
          </p:cNvPicPr>
          <p:nvPr/>
        </p:nvPicPr>
        <p:blipFill>
          <a:blip r:embed="rId3"/>
          <a:srcRect/>
          <a:stretch>
            <a:fillRect/>
          </a:stretch>
        </p:blipFill>
        <p:spPr bwMode="auto">
          <a:xfrm>
            <a:off x="0" y="838200"/>
            <a:ext cx="9144000" cy="5148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sz="6000" smtClean="0">
                <a:solidFill>
                  <a:schemeClr val="bg1"/>
                </a:solidFill>
              </a:rPr>
              <a:t>Analyse a sequence </a:t>
            </a:r>
            <a:endParaRPr lang="en-US" smtClean="0"/>
          </a:p>
        </p:txBody>
      </p:sp>
      <p:sp>
        <p:nvSpPr>
          <p:cNvPr id="73731" name="Content Placeholder 2"/>
          <p:cNvSpPr>
            <a:spLocks noGrp="1"/>
          </p:cNvSpPr>
          <p:nvPr>
            <p:ph idx="1"/>
          </p:nvPr>
        </p:nvSpPr>
        <p:spPr/>
        <p:txBody>
          <a:bodyPr/>
          <a:lstStyle/>
          <a:p>
            <a:pPr eaLnBrk="1" hangingPunct="1">
              <a:buFontTx/>
              <a:buNone/>
            </a:pPr>
            <a:r>
              <a:rPr lang="en-US" smtClean="0">
                <a:solidFill>
                  <a:schemeClr val="bg1"/>
                </a:solidFill>
              </a:rPr>
              <a:t>	When we analyse a sequence in terms of mise en scène, we need to look at how all the different elements and techniques work together to:  </a:t>
            </a:r>
          </a:p>
          <a:p>
            <a:pPr eaLnBrk="1" hangingPunct="1">
              <a:buFontTx/>
              <a:buNone/>
            </a:pPr>
            <a:r>
              <a:rPr lang="en-US" smtClean="0">
                <a:solidFill>
                  <a:schemeClr val="bg1"/>
                </a:solidFill>
              </a:rPr>
              <a:t>	Tell a story  </a:t>
            </a:r>
          </a:p>
          <a:p>
            <a:pPr eaLnBrk="1" hangingPunct="1">
              <a:buFontTx/>
              <a:buNone/>
            </a:pPr>
            <a:r>
              <a:rPr lang="en-US" smtClean="0">
                <a:solidFill>
                  <a:schemeClr val="bg1"/>
                </a:solidFill>
              </a:rPr>
              <a:t>	Evoke an atmosphere  </a:t>
            </a:r>
          </a:p>
          <a:p>
            <a:pPr eaLnBrk="1" hangingPunct="1">
              <a:buFontTx/>
              <a:buNone/>
            </a:pPr>
            <a:r>
              <a:rPr lang="en-US" smtClean="0">
                <a:solidFill>
                  <a:schemeClr val="bg1"/>
                </a:solidFill>
              </a:rPr>
              <a:t>	Give the audience information  </a:t>
            </a:r>
          </a:p>
          <a:p>
            <a:pPr eaLnBrk="1" hangingPunct="1">
              <a:buFontTx/>
              <a:buNone/>
            </a:pPr>
            <a:r>
              <a:rPr lang="en-US" smtClean="0">
                <a:solidFill>
                  <a:schemeClr val="bg1"/>
                </a:solidFill>
              </a:rPr>
              <a:t>	Provoke an audience response  </a:t>
            </a:r>
          </a:p>
          <a:p>
            <a:pPr eaLnBrk="1" hangingPunct="1">
              <a:buFontTx/>
              <a:buNone/>
            </a:pPr>
            <a:r>
              <a:rPr lang="en-US" smtClean="0">
                <a:solidFill>
                  <a:schemeClr val="bg1"/>
                </a:solidFill>
              </a:rPr>
              <a:t> 	Highlight key themes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z="6000" smtClean="0">
                <a:solidFill>
                  <a:srgbClr val="FFFFFF"/>
                </a:solidFill>
              </a:rPr>
              <a:t>ACTIVITY </a:t>
            </a:r>
            <a:endParaRPr lang="en-US" smtClean="0"/>
          </a:p>
        </p:txBody>
      </p:sp>
      <p:sp>
        <p:nvSpPr>
          <p:cNvPr id="3" name="Content Placeholder 2"/>
          <p:cNvSpPr>
            <a:spLocks noGrp="1"/>
          </p:cNvSpPr>
          <p:nvPr>
            <p:ph idx="1"/>
          </p:nvPr>
        </p:nvSpPr>
        <p:spPr/>
        <p:txBody>
          <a:bodyPr/>
          <a:lstStyle/>
          <a:p>
            <a:pPr algn="ctr" eaLnBrk="1" hangingPunct="1">
              <a:buFontTx/>
              <a:buNone/>
              <a:defRPr/>
            </a:pPr>
            <a:r>
              <a:rPr lang="en-US" dirty="0" smtClean="0">
                <a:solidFill>
                  <a:schemeClr val="accent3"/>
                </a:solidFill>
              </a:rPr>
              <a:t>	</a:t>
            </a:r>
            <a:r>
              <a:rPr lang="en-US" sz="2000" dirty="0" smtClean="0">
                <a:solidFill>
                  <a:schemeClr val="accent3"/>
                </a:solidFill>
              </a:rPr>
              <a:t>Imagine a room . How would you decorate it and what would you put in it to suggest the following inhabitants: </a:t>
            </a:r>
          </a:p>
          <a:p>
            <a:pPr eaLnBrk="1" hangingPunct="1">
              <a:buFontTx/>
              <a:buNone/>
              <a:defRPr/>
            </a:pPr>
            <a:endParaRPr lang="en-US" sz="2000" dirty="0" smtClean="0">
              <a:solidFill>
                <a:schemeClr val="accent3"/>
              </a:solidFill>
            </a:endParaRPr>
          </a:p>
          <a:p>
            <a:pPr marL="514350" indent="-514350" eaLnBrk="1" hangingPunct="1">
              <a:buFontTx/>
              <a:buNone/>
              <a:defRPr/>
            </a:pPr>
            <a:r>
              <a:rPr lang="en-US" sz="2400" dirty="0" smtClean="0">
                <a:solidFill>
                  <a:schemeClr val="accent3"/>
                </a:solidFill>
              </a:rPr>
              <a:t>1. A poor and destitute couple in the 17th Century </a:t>
            </a:r>
          </a:p>
          <a:p>
            <a:pPr marL="514350" indent="-514350" eaLnBrk="1" hangingPunct="1">
              <a:buFontTx/>
              <a:buNone/>
              <a:defRPr/>
            </a:pPr>
            <a:r>
              <a:rPr lang="en-US" sz="2400" dirty="0" smtClean="0">
                <a:solidFill>
                  <a:schemeClr val="accent3"/>
                </a:solidFill>
              </a:rPr>
              <a:t>2. A middle-class couple in the 1940s </a:t>
            </a:r>
          </a:p>
          <a:p>
            <a:pPr marL="514350" indent="-514350" eaLnBrk="1" hangingPunct="1">
              <a:buFontTx/>
              <a:buNone/>
              <a:defRPr/>
            </a:pPr>
            <a:r>
              <a:rPr lang="en-US" sz="2400" dirty="0" smtClean="0">
                <a:solidFill>
                  <a:schemeClr val="accent3"/>
                </a:solidFill>
              </a:rPr>
              <a:t>3. A spy in the year 2012 </a:t>
            </a:r>
          </a:p>
          <a:p>
            <a:pPr marL="514350" indent="-514350" eaLnBrk="1" hangingPunct="1">
              <a:buFontTx/>
              <a:buNone/>
              <a:defRPr/>
            </a:pPr>
            <a:r>
              <a:rPr lang="en-US" sz="2400" dirty="0" smtClean="0">
                <a:solidFill>
                  <a:schemeClr val="accent3"/>
                </a:solidFill>
              </a:rPr>
              <a:t>4. A businessman in 2012 </a:t>
            </a:r>
          </a:p>
          <a:p>
            <a:pPr marL="514350" indent="-514350" eaLnBrk="1" hangingPunct="1">
              <a:buFontTx/>
              <a:buNone/>
              <a:defRPr/>
            </a:pPr>
            <a:r>
              <a:rPr lang="en-US" sz="2400" dirty="0" smtClean="0">
                <a:solidFill>
                  <a:schemeClr val="accent3"/>
                </a:solidFill>
              </a:rPr>
              <a:t>5. A business woman 2012</a:t>
            </a:r>
          </a:p>
          <a:p>
            <a:pPr marL="514350" indent="-514350" eaLnBrk="1" hangingPunct="1">
              <a:buFontTx/>
              <a:buNone/>
              <a:defRPr/>
            </a:pPr>
            <a:r>
              <a:rPr lang="en-US" sz="2400" dirty="0" smtClean="0">
                <a:solidFill>
                  <a:schemeClr val="accent3"/>
                </a:solidFill>
              </a:rPr>
              <a:t>6. A group of students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ghost"/>
          <p:cNvPicPr>
            <a:picLocks noChangeAspect="1" noChangeArrowheads="1"/>
          </p:cNvPicPr>
          <p:nvPr/>
        </p:nvPicPr>
        <p:blipFill>
          <a:blip r:embed="rId3"/>
          <a:srcRect/>
          <a:stretch>
            <a:fillRect/>
          </a:stretch>
        </p:blipFill>
        <p:spPr bwMode="auto">
          <a:xfrm>
            <a:off x="0" y="0"/>
            <a:ext cx="9144000" cy="6096000"/>
          </a:xfrm>
          <a:prstGeom prst="rect">
            <a:avLst/>
          </a:prstGeom>
          <a:noFill/>
          <a:ln w="28575">
            <a:solidFill>
              <a:schemeClr val="tx1"/>
            </a:solidFill>
            <a:miter lim="800000"/>
            <a:headEnd/>
            <a:tailEnd/>
          </a:ln>
        </p:spPr>
      </p:pic>
      <p:sp>
        <p:nvSpPr>
          <p:cNvPr id="179206" name="Text Box 6"/>
          <p:cNvSpPr txBox="1">
            <a:spLocks noChangeArrowheads="1"/>
          </p:cNvSpPr>
          <p:nvPr/>
        </p:nvSpPr>
        <p:spPr bwMode="auto">
          <a:xfrm>
            <a:off x="381000" y="6324600"/>
            <a:ext cx="8534400" cy="457200"/>
          </a:xfrm>
          <a:prstGeom prst="rect">
            <a:avLst/>
          </a:prstGeom>
          <a:noFill/>
          <a:ln w="9525">
            <a:noFill/>
            <a:miter lim="800000"/>
            <a:headEnd/>
            <a:tailEnd/>
          </a:ln>
          <a:effectLst/>
        </p:spPr>
        <p:txBody>
          <a:bodyPr>
            <a:spAutoFit/>
          </a:bodyPr>
          <a:lstStyle/>
          <a:p>
            <a:pPr>
              <a:spcBef>
                <a:spcPct val="50000"/>
              </a:spcBef>
              <a:defRPr/>
            </a:pPr>
            <a:r>
              <a:rPr lang="en-US" sz="2400" b="1" i="1" dirty="0">
                <a:solidFill>
                  <a:schemeClr val="accent3"/>
                </a:solidFill>
                <a:effectLst>
                  <a:outerShdw blurRad="38100" dist="38100" dir="2700000" algn="tl">
                    <a:srgbClr val="FFFFFF"/>
                  </a:outerShdw>
                </a:effectLst>
                <a:latin typeface="Modern No. 20" pitchFamily="-111" charset="0"/>
                <a:cs typeface="Arial" pitchFamily="-111" charset="0"/>
              </a:rPr>
              <a:t>Ghost World</a:t>
            </a:r>
            <a:r>
              <a:rPr lang="en-US" sz="2400" i="1" dirty="0">
                <a:solidFill>
                  <a:schemeClr val="accent3"/>
                </a:solidFill>
                <a:latin typeface="Modern No. 20" pitchFamily="-111" charset="0"/>
                <a:cs typeface="Arial" pitchFamily="-111" charset="0"/>
              </a:rPr>
              <a:t>    </a:t>
            </a:r>
            <a:r>
              <a:rPr lang="en-US" i="1" dirty="0">
                <a:solidFill>
                  <a:schemeClr val="accent3"/>
                </a:solidFill>
                <a:latin typeface="Arial" pitchFamily="-111" charset="0"/>
                <a:cs typeface="Arial" pitchFamily="-111" charset="0"/>
              </a:rPr>
              <a:t>directed by </a:t>
            </a:r>
            <a:r>
              <a:rPr lang="en-US" b="1" i="1" dirty="0">
                <a:solidFill>
                  <a:schemeClr val="accent3"/>
                </a:solidFill>
                <a:latin typeface="Arial" pitchFamily="-111" charset="0"/>
                <a:cs typeface="Arial" pitchFamily="-111" charset="0"/>
              </a:rPr>
              <a:t>Terry </a:t>
            </a:r>
            <a:r>
              <a:rPr lang="en-US" b="1" i="1" dirty="0" err="1">
                <a:solidFill>
                  <a:schemeClr val="accent3"/>
                </a:solidFill>
                <a:latin typeface="Arial" pitchFamily="-111" charset="0"/>
                <a:cs typeface="Arial" pitchFamily="-111" charset="0"/>
              </a:rPr>
              <a:t>Zwigoff</a:t>
            </a:r>
            <a:r>
              <a:rPr lang="en-US" i="1" dirty="0">
                <a:solidFill>
                  <a:schemeClr val="accent3"/>
                </a:solidFill>
                <a:latin typeface="Arial" pitchFamily="-111" charset="0"/>
                <a:cs typeface="Arial" pitchFamily="-111" charset="0"/>
              </a:rPr>
              <a:t>   </a:t>
            </a:r>
            <a:r>
              <a:rPr lang="en-US" dirty="0">
                <a:solidFill>
                  <a:schemeClr val="accent3"/>
                </a:solidFill>
                <a:latin typeface="Arial" pitchFamily="-111" charset="0"/>
                <a:cs typeface="Arial" pitchFamily="-111" charset="0"/>
              </a:rPr>
              <a:t>(2001)</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lstStyle/>
          <a:p>
            <a:pPr eaLnBrk="1" hangingPunct="1">
              <a:defRPr/>
            </a:pPr>
            <a:r>
              <a:rPr lang="en-US" sz="7000">
                <a:effectLst>
                  <a:outerShdw blurRad="38100" dist="38100" dir="2700000" algn="tl">
                    <a:srgbClr val="FFFFFF"/>
                  </a:outerShdw>
                </a:effectLst>
                <a:latin typeface="Modern No. 20" pitchFamily="-111" charset="0"/>
              </a:rPr>
              <a:t>The Dominant</a:t>
            </a:r>
          </a:p>
        </p:txBody>
      </p:sp>
      <p:sp>
        <p:nvSpPr>
          <p:cNvPr id="35845" name="Rectangle 5"/>
          <p:cNvSpPr>
            <a:spLocks noGrp="1" noChangeArrowheads="1"/>
          </p:cNvSpPr>
          <p:nvPr>
            <p:ph type="body" idx="1"/>
          </p:nvPr>
        </p:nvSpPr>
        <p:spPr/>
        <p:txBody>
          <a:bodyPr/>
          <a:lstStyle/>
          <a:p>
            <a:pPr algn="ctr" eaLnBrk="1" hangingPunct="1">
              <a:lnSpc>
                <a:spcPct val="90000"/>
              </a:lnSpc>
              <a:buFontTx/>
              <a:buNone/>
            </a:pPr>
            <a:r>
              <a:rPr lang="en-US" sz="2800" b="1" smtClean="0"/>
              <a:t>Where is our eye attracted first? Why?</a:t>
            </a:r>
          </a:p>
          <a:p>
            <a:pPr eaLnBrk="1" hangingPunct="1">
              <a:lnSpc>
                <a:spcPct val="90000"/>
              </a:lnSpc>
              <a:buFontTx/>
              <a:buNone/>
            </a:pPr>
            <a:r>
              <a:rPr lang="en-US" sz="2800" b="1" smtClean="0">
                <a:solidFill>
                  <a:srgbClr val="FFFFFF"/>
                </a:solidFill>
              </a:rPr>
              <a:t>   </a:t>
            </a:r>
            <a:r>
              <a:rPr lang="en-US" sz="2800" smtClean="0">
                <a:solidFill>
                  <a:srgbClr val="FFFFFF"/>
                </a:solidFill>
              </a:rPr>
              <a:t>The dominant contrast can be created by any number of techniques. The size of an object may draw our attention to it. In black and white movies, the dominant contrast is generally achieved through a juxtaposition of lights and darks. In color films, the dominant is often achieved by having one colour stand out from the others. Placing one object in sharper focus than the rest of the shot can also create a dominant contrast </a:t>
            </a:r>
            <a:r>
              <a:rPr lang="en-US" sz="2800" smtClean="0"/>
              <a:t>a dominant.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4" name="Group 24"/>
          <p:cNvGraphicFramePr>
            <a:graphicFrameLocks noGrp="1"/>
          </p:cNvGraphicFramePr>
          <p:nvPr>
            <p:ph sz="half" idx="1"/>
          </p:nvPr>
        </p:nvGraphicFramePr>
        <p:xfrm>
          <a:off x="457200" y="1600200"/>
          <a:ext cx="8229600" cy="3352800"/>
        </p:xfrm>
        <a:graphic>
          <a:graphicData uri="http://schemas.openxmlformats.org/drawingml/2006/table">
            <a:tbl>
              <a:tblPr/>
              <a:tblGrid>
                <a:gridCol w="822960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r>
              <a:tr h="18748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r>
                        <a:rPr kumimoji="0" lang="en-US" sz="180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p>
                  </a:txBody>
                  <a:tcPr anchor="ctr" horzOverflow="overflow">
                    <a:lnL>
                      <a:noFill/>
                    </a:lnL>
                    <a:lnR>
                      <a:noFill/>
                    </a:lnR>
                    <a:lnT>
                      <a:noFill/>
                    </a:lnT>
                    <a:lnB>
                      <a:noFill/>
                    </a:lnB>
                    <a:lnTlToBr>
                      <a:noFill/>
                    </a:lnTlToBr>
                    <a:lnBlToTr>
                      <a:noFill/>
                    </a:lnBlToTr>
                    <a:noFill/>
                  </a:tcPr>
                </a:tc>
              </a:tr>
            </a:tbl>
          </a:graphicData>
        </a:graphic>
      </p:graphicFrame>
      <p:pic>
        <p:nvPicPr>
          <p:cNvPr id="79877" name="Picture 9" descr="ghost"/>
          <p:cNvPicPr>
            <a:picLocks noChangeAspect="1" noChangeArrowheads="1"/>
          </p:cNvPicPr>
          <p:nvPr/>
        </p:nvPicPr>
        <p:blipFill>
          <a:blip r:embed="rId3"/>
          <a:srcRect/>
          <a:stretch>
            <a:fillRect/>
          </a:stretch>
        </p:blipFill>
        <p:spPr bwMode="auto">
          <a:xfrm>
            <a:off x="1371600" y="76200"/>
            <a:ext cx="6477000" cy="4318000"/>
          </a:xfrm>
          <a:prstGeom prst="rect">
            <a:avLst/>
          </a:prstGeom>
          <a:noFill/>
          <a:ln w="28575">
            <a:solidFill>
              <a:schemeClr val="tx1"/>
            </a:solidFill>
            <a:miter lim="800000"/>
            <a:headEnd/>
            <a:tailEnd/>
          </a:ln>
        </p:spPr>
      </p:pic>
      <p:sp>
        <p:nvSpPr>
          <p:cNvPr id="79878" name="Rectangle 23"/>
          <p:cNvSpPr>
            <a:spLocks noGrp="1" noChangeArrowheads="1"/>
          </p:cNvSpPr>
          <p:nvPr>
            <p:ph type="body" sz="half" idx="2"/>
          </p:nvPr>
        </p:nvSpPr>
        <p:spPr>
          <a:xfrm>
            <a:off x="0" y="4419600"/>
            <a:ext cx="9144000" cy="2438400"/>
          </a:xfrm>
        </p:spPr>
        <p:txBody>
          <a:bodyPr/>
          <a:lstStyle/>
          <a:p>
            <a:pPr algn="ctr" eaLnBrk="1" hangingPunct="1">
              <a:lnSpc>
                <a:spcPct val="80000"/>
              </a:lnSpc>
              <a:buFontTx/>
              <a:buNone/>
            </a:pPr>
            <a:r>
              <a:rPr lang="en-US" sz="2000" b="1" smtClean="0">
                <a:solidFill>
                  <a:schemeClr val="bg1"/>
                </a:solidFill>
              </a:rPr>
              <a:t>The dominant in this shot is the character of Enid  (Thora Birch).</a:t>
            </a:r>
            <a:r>
              <a:rPr lang="en-US" sz="2000" smtClean="0">
                <a:solidFill>
                  <a:schemeClr val="bg1"/>
                </a:solidFill>
              </a:rPr>
              <a:t> </a:t>
            </a:r>
          </a:p>
          <a:p>
            <a:pPr algn="ctr" eaLnBrk="1" hangingPunct="1">
              <a:lnSpc>
                <a:spcPct val="80000"/>
              </a:lnSpc>
              <a:buFontTx/>
              <a:buNone/>
            </a:pPr>
            <a:endParaRPr lang="en-US" sz="1800" smtClean="0">
              <a:solidFill>
                <a:schemeClr val="bg1"/>
              </a:solidFill>
            </a:endParaRPr>
          </a:p>
          <a:p>
            <a:pPr eaLnBrk="1" hangingPunct="1">
              <a:lnSpc>
                <a:spcPct val="80000"/>
              </a:lnSpc>
              <a:buFontTx/>
              <a:buNone/>
            </a:pPr>
            <a:r>
              <a:rPr lang="en-US" sz="1800" smtClean="0">
                <a:solidFill>
                  <a:schemeClr val="bg1"/>
                </a:solidFill>
              </a:rPr>
              <a:t>The dominant is created by:</a:t>
            </a:r>
          </a:p>
          <a:p>
            <a:pPr lvl="1" eaLnBrk="1" hangingPunct="1">
              <a:lnSpc>
                <a:spcPct val="80000"/>
              </a:lnSpc>
            </a:pPr>
            <a:r>
              <a:rPr lang="en-US" sz="1800" i="1" smtClean="0">
                <a:solidFill>
                  <a:schemeClr val="bg1"/>
                </a:solidFill>
              </a:rPr>
              <a:t>Size</a:t>
            </a:r>
            <a:r>
              <a:rPr lang="en-US" sz="1800" smtClean="0">
                <a:solidFill>
                  <a:schemeClr val="bg1"/>
                </a:solidFill>
              </a:rPr>
              <a:t>. She's one of the two largest objects in the shot. </a:t>
            </a:r>
          </a:p>
          <a:p>
            <a:pPr lvl="1" eaLnBrk="1" hangingPunct="1">
              <a:lnSpc>
                <a:spcPct val="80000"/>
              </a:lnSpc>
            </a:pPr>
            <a:r>
              <a:rPr lang="en-US" sz="1800" i="1" smtClean="0">
                <a:solidFill>
                  <a:schemeClr val="bg1"/>
                </a:solidFill>
              </a:rPr>
              <a:t>Focus.</a:t>
            </a:r>
            <a:r>
              <a:rPr lang="en-US" sz="1800" smtClean="0">
                <a:solidFill>
                  <a:schemeClr val="bg1"/>
                </a:solidFill>
              </a:rPr>
              <a:t> She's one of the two objects in focus. </a:t>
            </a:r>
          </a:p>
          <a:p>
            <a:pPr lvl="1" eaLnBrk="1" hangingPunct="1">
              <a:lnSpc>
                <a:spcPct val="80000"/>
              </a:lnSpc>
            </a:pPr>
            <a:r>
              <a:rPr lang="en-US" sz="1800" i="1" smtClean="0">
                <a:solidFill>
                  <a:schemeClr val="bg1"/>
                </a:solidFill>
              </a:rPr>
              <a:t>Lighting.</a:t>
            </a:r>
            <a:r>
              <a:rPr lang="en-US" sz="1800" smtClean="0">
                <a:solidFill>
                  <a:schemeClr val="bg1"/>
                </a:solidFill>
              </a:rPr>
              <a:t> Unlike Seymour (Steve Buscemi), who's also large and in focus, Enid is highlighted by a shaft of light. </a:t>
            </a:r>
          </a:p>
          <a:p>
            <a:pPr lvl="1" eaLnBrk="1" hangingPunct="1">
              <a:lnSpc>
                <a:spcPct val="80000"/>
              </a:lnSpc>
            </a:pPr>
            <a:r>
              <a:rPr lang="en-US" sz="1800" i="1" smtClean="0">
                <a:solidFill>
                  <a:schemeClr val="bg1"/>
                </a:solidFill>
              </a:rPr>
              <a:t>Colour.</a:t>
            </a:r>
            <a:r>
              <a:rPr lang="en-US" sz="1800" smtClean="0">
                <a:solidFill>
                  <a:schemeClr val="bg1"/>
                </a:solidFill>
              </a:rPr>
              <a:t> Enid wears a bright blue top while the rest of the shot is composed of variations of brown.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4" name="Rectangle 86"/>
          <p:cNvSpPr>
            <a:spLocks noGrp="1" noChangeArrowheads="1"/>
          </p:cNvSpPr>
          <p:nvPr>
            <p:ph type="title"/>
          </p:nvPr>
        </p:nvSpPr>
        <p:spPr/>
        <p:txBody>
          <a:bodyPr/>
          <a:lstStyle/>
          <a:p>
            <a:pPr eaLnBrk="1" hangingPunct="1">
              <a:defRPr/>
            </a:pPr>
            <a:r>
              <a:rPr lang="en-US" sz="7000">
                <a:effectLst>
                  <a:outerShdw blurRad="38100" dist="38100" dir="2700000" algn="tl">
                    <a:srgbClr val="FFFFFF"/>
                  </a:outerShdw>
                </a:effectLst>
                <a:latin typeface="Modern No. 20" pitchFamily="-111" charset="0"/>
              </a:rPr>
              <a:t>Lighting Key</a:t>
            </a:r>
          </a:p>
        </p:txBody>
      </p:sp>
      <p:sp>
        <p:nvSpPr>
          <p:cNvPr id="81923" name="Rectangle 87"/>
          <p:cNvSpPr>
            <a:spLocks noGrp="1" noChangeArrowheads="1"/>
          </p:cNvSpPr>
          <p:nvPr>
            <p:ph type="body" idx="1"/>
          </p:nvPr>
        </p:nvSpPr>
        <p:spPr/>
        <p:txBody>
          <a:bodyPr/>
          <a:lstStyle/>
          <a:p>
            <a:pPr marL="457200" indent="-457200" algn="ctr" eaLnBrk="1" hangingPunct="1">
              <a:lnSpc>
                <a:spcPct val="80000"/>
              </a:lnSpc>
              <a:buFontTx/>
              <a:buNone/>
            </a:pPr>
            <a:r>
              <a:rPr lang="en-US" sz="2400" b="1" smtClean="0">
                <a:solidFill>
                  <a:schemeClr val="bg1"/>
                </a:solidFill>
              </a:rPr>
              <a:t>High key? Low key? High contrast? Some combination of these?</a:t>
            </a:r>
          </a:p>
          <a:p>
            <a:pPr marL="457200" indent="-457200" algn="ctr" eaLnBrk="1" hangingPunct="1">
              <a:lnSpc>
                <a:spcPct val="80000"/>
              </a:lnSpc>
              <a:buFontTx/>
              <a:buNone/>
            </a:pPr>
            <a:endParaRPr lang="en-US" sz="2400" b="1" smtClean="0">
              <a:solidFill>
                <a:schemeClr val="bg1"/>
              </a:solidFill>
            </a:endParaRPr>
          </a:p>
          <a:p>
            <a:pPr marL="457200" indent="-457200" eaLnBrk="1" hangingPunct="1">
              <a:lnSpc>
                <a:spcPct val="80000"/>
              </a:lnSpc>
              <a:buFontTx/>
              <a:buAutoNum type="arabicPeriod"/>
            </a:pPr>
            <a:r>
              <a:rPr lang="en-US" sz="2400" b="1" smtClean="0">
                <a:solidFill>
                  <a:schemeClr val="bg1"/>
                </a:solidFill>
              </a:rPr>
              <a:t>High key lighting</a:t>
            </a:r>
            <a:r>
              <a:rPr lang="en-US" sz="2400" smtClean="0">
                <a:solidFill>
                  <a:schemeClr val="bg1"/>
                </a:solidFill>
              </a:rPr>
              <a:t>--features bright, even illumination and few conspicuous shadows. This lighting key is often used in musicals and comedies. </a:t>
            </a:r>
          </a:p>
          <a:p>
            <a:pPr marL="457200" indent="-457200" eaLnBrk="1" hangingPunct="1">
              <a:lnSpc>
                <a:spcPct val="80000"/>
              </a:lnSpc>
              <a:buFontTx/>
              <a:buAutoNum type="arabicPeriod"/>
            </a:pPr>
            <a:r>
              <a:rPr lang="en-US" sz="2400" b="1" smtClean="0">
                <a:solidFill>
                  <a:schemeClr val="bg1"/>
                </a:solidFill>
              </a:rPr>
              <a:t>Low key lighting</a:t>
            </a:r>
            <a:r>
              <a:rPr lang="en-US" sz="2400" smtClean="0">
                <a:solidFill>
                  <a:schemeClr val="bg1"/>
                </a:solidFill>
              </a:rPr>
              <a:t>--features diffused shadows and atmospheric pools of light. This lighting key is often used in mysteries and thrillers. </a:t>
            </a:r>
          </a:p>
          <a:p>
            <a:pPr marL="457200" indent="-457200" eaLnBrk="1" hangingPunct="1">
              <a:lnSpc>
                <a:spcPct val="80000"/>
              </a:lnSpc>
              <a:buFontTx/>
              <a:buAutoNum type="arabicPeriod"/>
            </a:pPr>
            <a:r>
              <a:rPr lang="en-US" sz="2400" b="1" smtClean="0">
                <a:solidFill>
                  <a:schemeClr val="bg1"/>
                </a:solidFill>
              </a:rPr>
              <a:t>High contrast lighting</a:t>
            </a:r>
            <a:r>
              <a:rPr lang="en-US" sz="2400" smtClean="0">
                <a:solidFill>
                  <a:schemeClr val="bg1"/>
                </a:solidFill>
              </a:rPr>
              <a:t>--features harsh shafts of lights and dramatic streaks of blackness. This type of lighting is often used in tragedies and melodramas. </a:t>
            </a:r>
          </a:p>
          <a:p>
            <a:pPr marL="457200" indent="-457200" eaLnBrk="1" hangingPunct="1">
              <a:lnSpc>
                <a:spcPct val="80000"/>
              </a:lnSpc>
              <a:buFontTx/>
              <a:buNone/>
            </a:pPr>
            <a:r>
              <a:rPr lang="en-US" sz="2400" smtClean="0">
                <a:solidFill>
                  <a:schemeClr val="bg1"/>
                </a:solidFill>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7712" name="Group 16"/>
          <p:cNvGraphicFramePr>
            <a:graphicFrameLocks noGrp="1"/>
          </p:cNvGraphicFramePr>
          <p:nvPr>
            <p:ph sz="half" idx="1"/>
          </p:nvPr>
        </p:nvGraphicFramePr>
        <p:xfrm>
          <a:off x="457200" y="1600200"/>
          <a:ext cx="8229600" cy="3352800"/>
        </p:xfrm>
        <a:graphic>
          <a:graphicData uri="http://schemas.openxmlformats.org/drawingml/2006/table">
            <a:tbl>
              <a:tblPr/>
              <a:tblGrid>
                <a:gridCol w="822960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r>
              <a:tr h="18732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r>
                        <a:rPr kumimoji="0" lang="en-US" sz="180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p>
                  </a:txBody>
                  <a:tcPr anchor="ctr" horzOverflow="overflow">
                    <a:lnL>
                      <a:noFill/>
                    </a:lnL>
                    <a:lnR>
                      <a:noFill/>
                    </a:lnR>
                    <a:lnT>
                      <a:noFill/>
                    </a:lnT>
                    <a:lnB>
                      <a:noFill/>
                    </a:lnB>
                    <a:lnTlToBr>
                      <a:noFill/>
                    </a:lnTlToBr>
                    <a:lnBlToTr>
                      <a:noFill/>
                    </a:lnBlToTr>
                    <a:noFill/>
                  </a:tcPr>
                </a:tc>
              </a:tr>
            </a:tbl>
          </a:graphicData>
        </a:graphic>
      </p:graphicFrame>
      <p:sp>
        <p:nvSpPr>
          <p:cNvPr id="83973" name="Rectangle 15"/>
          <p:cNvSpPr>
            <a:spLocks noGrp="1" noChangeArrowheads="1"/>
          </p:cNvSpPr>
          <p:nvPr>
            <p:ph type="body" sz="half" idx="2"/>
          </p:nvPr>
        </p:nvSpPr>
        <p:spPr>
          <a:xfrm>
            <a:off x="457200" y="4648200"/>
            <a:ext cx="8229600" cy="1730375"/>
          </a:xfrm>
        </p:spPr>
        <p:txBody>
          <a:bodyPr/>
          <a:lstStyle/>
          <a:p>
            <a:pPr algn="ctr" eaLnBrk="1" hangingPunct="1">
              <a:lnSpc>
                <a:spcPct val="80000"/>
              </a:lnSpc>
              <a:buFontTx/>
              <a:buNone/>
            </a:pPr>
            <a:r>
              <a:rPr lang="en-US" sz="2000" smtClean="0">
                <a:solidFill>
                  <a:schemeClr val="bg1"/>
                </a:solidFill>
              </a:rPr>
              <a:t>The lighting key in this shot is moderate. The scene is not brightly lit, but there isn't a lot of shadows either. Also, there isn't a great contrast between lights and darks in the shot. Moderate lighting fits the genre, a character-based comedy/drama. It's not as bright as a light comedy, as dark as a thriller, or as dramatic as a tragedy or melodrama.</a:t>
            </a:r>
          </a:p>
        </p:txBody>
      </p:sp>
      <p:pic>
        <p:nvPicPr>
          <p:cNvPr id="83974" name="Picture 9" descr="ghost"/>
          <p:cNvPicPr>
            <a:picLocks noChangeAspect="1" noChangeArrowheads="1"/>
          </p:cNvPicPr>
          <p:nvPr/>
        </p:nvPicPr>
        <p:blipFill>
          <a:blip r:embed="rId3"/>
          <a:srcRect/>
          <a:stretch>
            <a:fillRect/>
          </a:stretch>
        </p:blipFill>
        <p:spPr bwMode="auto">
          <a:xfrm>
            <a:off x="1371600" y="76200"/>
            <a:ext cx="6477000" cy="4318000"/>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0" y="274638"/>
            <a:ext cx="9144000" cy="1143000"/>
          </a:xfrm>
        </p:spPr>
        <p:txBody>
          <a:bodyPr/>
          <a:lstStyle/>
          <a:p>
            <a:pPr eaLnBrk="1" hangingPunct="1">
              <a:defRPr/>
            </a:pPr>
            <a:r>
              <a:rPr lang="en-US" sz="6000">
                <a:effectLst>
                  <a:outerShdw blurRad="38100" dist="38100" dir="2700000" algn="tl">
                    <a:srgbClr val="FFFFFF"/>
                  </a:outerShdw>
                </a:effectLst>
                <a:latin typeface="Modern No. 20" pitchFamily="-111" charset="0"/>
              </a:rPr>
              <a:t>Shot and Camera Proxemics</a:t>
            </a:r>
          </a:p>
        </p:txBody>
      </p:sp>
      <p:sp>
        <p:nvSpPr>
          <p:cNvPr id="5127" name="Rectangle 7"/>
          <p:cNvSpPr>
            <a:spLocks noGrp="1" noChangeArrowheads="1"/>
          </p:cNvSpPr>
          <p:nvPr>
            <p:ph type="body" idx="1"/>
          </p:nvPr>
        </p:nvSpPr>
        <p:spPr>
          <a:xfrm>
            <a:off x="457200" y="1676400"/>
            <a:ext cx="8229600" cy="5029200"/>
          </a:xfrm>
        </p:spPr>
        <p:txBody>
          <a:bodyPr/>
          <a:lstStyle/>
          <a:p>
            <a:pPr algn="ctr" eaLnBrk="1" hangingPunct="1">
              <a:lnSpc>
                <a:spcPct val="80000"/>
              </a:lnSpc>
              <a:buFontTx/>
              <a:buNone/>
            </a:pPr>
            <a:r>
              <a:rPr lang="en-US" sz="1800" b="1" smtClean="0">
                <a:solidFill>
                  <a:srgbClr val="FFFFFF"/>
                </a:solidFill>
              </a:rPr>
              <a:t>What type of shot? How far away is the camera from the action?</a:t>
            </a:r>
          </a:p>
          <a:p>
            <a:pPr eaLnBrk="1" hangingPunct="1">
              <a:lnSpc>
                <a:spcPct val="80000"/>
              </a:lnSpc>
              <a:buFontTx/>
              <a:buNone/>
            </a:pPr>
            <a:endParaRPr lang="en-US" sz="1800" b="1" smtClean="0">
              <a:solidFill>
                <a:srgbClr val="FFFFFF"/>
              </a:solidFill>
            </a:endParaRPr>
          </a:p>
          <a:p>
            <a:pPr eaLnBrk="1" hangingPunct="1">
              <a:lnSpc>
                <a:spcPct val="80000"/>
              </a:lnSpc>
              <a:buFontTx/>
              <a:buNone/>
            </a:pPr>
            <a:r>
              <a:rPr lang="en-US" sz="1800" smtClean="0">
                <a:solidFill>
                  <a:srgbClr val="FFFFFF"/>
                </a:solidFill>
              </a:rPr>
              <a:t>	Shots are defined by the amount of subject matter that's included within the frame. They can be divided into six basic categories: </a:t>
            </a:r>
          </a:p>
          <a:p>
            <a:pPr eaLnBrk="1" hangingPunct="1">
              <a:lnSpc>
                <a:spcPct val="80000"/>
              </a:lnSpc>
              <a:buFontTx/>
              <a:buNone/>
            </a:pPr>
            <a:endParaRPr lang="en-US" sz="1800" smtClean="0">
              <a:solidFill>
                <a:srgbClr val="FFFFFF"/>
              </a:solidFill>
            </a:endParaRPr>
          </a:p>
          <a:p>
            <a:pPr eaLnBrk="1" hangingPunct="1">
              <a:lnSpc>
                <a:spcPct val="80000"/>
              </a:lnSpc>
              <a:buFontTx/>
              <a:buAutoNum type="arabicPeriod"/>
            </a:pPr>
            <a:r>
              <a:rPr lang="en-US" sz="1800" b="1" smtClean="0">
                <a:solidFill>
                  <a:srgbClr val="FFFFFF"/>
                </a:solidFill>
              </a:rPr>
              <a:t>Extreme long shot</a:t>
            </a:r>
            <a:r>
              <a:rPr lang="en-US" sz="1800" smtClean="0">
                <a:solidFill>
                  <a:srgbClr val="FFFFFF"/>
                </a:solidFill>
              </a:rPr>
              <a:t>--taken from a great distance, showing much of the locale. If people are included in these shots, they usually appear as mere specks. </a:t>
            </a:r>
          </a:p>
          <a:p>
            <a:pPr eaLnBrk="1" hangingPunct="1">
              <a:lnSpc>
                <a:spcPct val="80000"/>
              </a:lnSpc>
              <a:buFontTx/>
              <a:buAutoNum type="arabicPeriod"/>
            </a:pPr>
            <a:r>
              <a:rPr lang="en-US" sz="1800" b="1" smtClean="0">
                <a:solidFill>
                  <a:srgbClr val="FFFFFF"/>
                </a:solidFill>
              </a:rPr>
              <a:t>Long shot</a:t>
            </a:r>
            <a:r>
              <a:rPr lang="en-US" sz="1800" smtClean="0">
                <a:solidFill>
                  <a:srgbClr val="FFFFFF"/>
                </a:solidFill>
              </a:rPr>
              <a:t>--corresponds to the space between the audience and the stage in a live theater. The long shots show the characters and some of the locale. </a:t>
            </a:r>
          </a:p>
          <a:p>
            <a:pPr eaLnBrk="1" hangingPunct="1">
              <a:lnSpc>
                <a:spcPct val="80000"/>
              </a:lnSpc>
              <a:buFontTx/>
              <a:buAutoNum type="arabicPeriod"/>
            </a:pPr>
            <a:r>
              <a:rPr lang="en-US" sz="1800" b="1" smtClean="0">
                <a:solidFill>
                  <a:srgbClr val="FFFFFF"/>
                </a:solidFill>
              </a:rPr>
              <a:t>Full shot</a:t>
            </a:r>
            <a:r>
              <a:rPr lang="en-US" sz="1800" smtClean="0">
                <a:solidFill>
                  <a:srgbClr val="FFFFFF"/>
                </a:solidFill>
              </a:rPr>
              <a:t>--range with just enough space to contain the human body in full. The full shot shows the character and a minimal amount of the locale. </a:t>
            </a:r>
          </a:p>
          <a:p>
            <a:pPr eaLnBrk="1" hangingPunct="1">
              <a:lnSpc>
                <a:spcPct val="80000"/>
              </a:lnSpc>
              <a:buFontTx/>
              <a:buAutoNum type="arabicPeriod"/>
            </a:pPr>
            <a:r>
              <a:rPr lang="en-US" sz="1800" b="1" smtClean="0">
                <a:solidFill>
                  <a:srgbClr val="FFFFFF"/>
                </a:solidFill>
              </a:rPr>
              <a:t>Medium shot</a:t>
            </a:r>
            <a:r>
              <a:rPr lang="en-US" sz="1800" smtClean="0">
                <a:solidFill>
                  <a:srgbClr val="FFFFFF"/>
                </a:solidFill>
              </a:rPr>
              <a:t>--shows the human figure from the knees or waist up. </a:t>
            </a:r>
          </a:p>
          <a:p>
            <a:pPr eaLnBrk="1" hangingPunct="1">
              <a:lnSpc>
                <a:spcPct val="80000"/>
              </a:lnSpc>
              <a:buFontTx/>
              <a:buAutoNum type="arabicPeriod"/>
            </a:pPr>
            <a:r>
              <a:rPr lang="en-US" sz="1800" b="1" smtClean="0">
                <a:solidFill>
                  <a:srgbClr val="FFFFFF"/>
                </a:solidFill>
              </a:rPr>
              <a:t>Close-up</a:t>
            </a:r>
            <a:r>
              <a:rPr lang="en-US" sz="1800" smtClean="0">
                <a:solidFill>
                  <a:srgbClr val="FFFFFF"/>
                </a:solidFill>
              </a:rPr>
              <a:t>--concentrates on a relatively small object and show very little if any locale. </a:t>
            </a:r>
          </a:p>
          <a:p>
            <a:pPr eaLnBrk="1" hangingPunct="1">
              <a:lnSpc>
                <a:spcPct val="80000"/>
              </a:lnSpc>
              <a:buFontTx/>
              <a:buAutoNum type="arabicPeriod"/>
            </a:pPr>
            <a:r>
              <a:rPr lang="en-US" sz="1800" b="1" smtClean="0">
                <a:solidFill>
                  <a:srgbClr val="FFFFFF"/>
                </a:solidFill>
              </a:rPr>
              <a:t>Extreme close-up</a:t>
            </a:r>
            <a:r>
              <a:rPr lang="en-US" sz="1800" smtClean="0">
                <a:solidFill>
                  <a:srgbClr val="FFFFFF"/>
                </a:solidFill>
              </a:rPr>
              <a:t>--focuses on an unnaturally small portion of an object, giving that part great detail and symbolic significance. </a:t>
            </a:r>
          </a:p>
          <a:p>
            <a:pPr eaLnBrk="1" hangingPunct="1">
              <a:lnSpc>
                <a:spcPct val="80000"/>
              </a:lnSpc>
            </a:pPr>
            <a:endParaRPr lang="en-US" sz="1800" smtClean="0">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altLang="zh-TW" sz="4000" smtClean="0">
                <a:solidFill>
                  <a:schemeClr val="bg1"/>
                </a:solidFill>
                <a:ea typeface="新細明體" pitchFamily="1" charset="-120"/>
              </a:rPr>
              <a:t>The 5 Elements of Mise en Scene</a:t>
            </a:r>
          </a:p>
        </p:txBody>
      </p:sp>
      <p:sp>
        <p:nvSpPr>
          <p:cNvPr id="12291" name="Rectangle 3"/>
          <p:cNvSpPr>
            <a:spLocks noGrp="1" noChangeArrowheads="1"/>
          </p:cNvSpPr>
          <p:nvPr>
            <p:ph type="body" idx="1"/>
          </p:nvPr>
        </p:nvSpPr>
        <p:spPr>
          <a:xfrm>
            <a:off x="395288" y="1773238"/>
            <a:ext cx="8229600" cy="4452937"/>
          </a:xfrm>
        </p:spPr>
        <p:txBody>
          <a:bodyPr/>
          <a:lstStyle/>
          <a:p>
            <a:pPr eaLnBrk="1" hangingPunct="1">
              <a:lnSpc>
                <a:spcPct val="80000"/>
              </a:lnSpc>
            </a:pPr>
            <a:r>
              <a:rPr lang="en-GB" altLang="zh-TW" sz="2800" smtClean="0">
                <a:solidFill>
                  <a:srgbClr val="FF7C80"/>
                </a:solidFill>
                <a:ea typeface="新細明體" pitchFamily="1" charset="-120"/>
              </a:rPr>
              <a:t>Settings &amp; Props</a:t>
            </a:r>
          </a:p>
          <a:p>
            <a:pPr eaLnBrk="1" hangingPunct="1">
              <a:lnSpc>
                <a:spcPct val="80000"/>
              </a:lnSpc>
              <a:buFontTx/>
              <a:buNone/>
            </a:pPr>
            <a:endParaRPr lang="en-GB" altLang="zh-TW" sz="2800" smtClean="0">
              <a:solidFill>
                <a:srgbClr val="FF7C80"/>
              </a:solidFill>
              <a:ea typeface="新細明體" pitchFamily="1" charset="-120"/>
            </a:endParaRPr>
          </a:p>
          <a:p>
            <a:pPr eaLnBrk="1" hangingPunct="1">
              <a:lnSpc>
                <a:spcPct val="80000"/>
              </a:lnSpc>
            </a:pPr>
            <a:r>
              <a:rPr lang="en-GB" altLang="zh-TW" sz="2800" smtClean="0">
                <a:solidFill>
                  <a:srgbClr val="FF7C80"/>
                </a:solidFill>
                <a:ea typeface="新細明體" pitchFamily="1" charset="-120"/>
              </a:rPr>
              <a:t>Costume, Hair &amp; Make Up</a:t>
            </a:r>
          </a:p>
          <a:p>
            <a:pPr eaLnBrk="1" hangingPunct="1">
              <a:lnSpc>
                <a:spcPct val="80000"/>
              </a:lnSpc>
              <a:buFontTx/>
              <a:buNone/>
            </a:pPr>
            <a:endParaRPr lang="en-GB" altLang="zh-TW" sz="2800" smtClean="0">
              <a:solidFill>
                <a:srgbClr val="FF7C80"/>
              </a:solidFill>
              <a:ea typeface="新細明體" pitchFamily="1" charset="-120"/>
            </a:endParaRPr>
          </a:p>
          <a:p>
            <a:pPr eaLnBrk="1" hangingPunct="1">
              <a:lnSpc>
                <a:spcPct val="80000"/>
              </a:lnSpc>
            </a:pPr>
            <a:r>
              <a:rPr lang="en-GB" altLang="zh-TW" sz="2800" smtClean="0">
                <a:solidFill>
                  <a:srgbClr val="FF7C80"/>
                </a:solidFill>
                <a:ea typeface="新細明體" pitchFamily="1" charset="-120"/>
              </a:rPr>
              <a:t>Facial Expressions &amp; Body Language</a:t>
            </a:r>
          </a:p>
          <a:p>
            <a:pPr eaLnBrk="1" hangingPunct="1">
              <a:lnSpc>
                <a:spcPct val="80000"/>
              </a:lnSpc>
              <a:buFontTx/>
              <a:buNone/>
            </a:pPr>
            <a:endParaRPr lang="en-GB" altLang="zh-TW" sz="2800" smtClean="0">
              <a:solidFill>
                <a:srgbClr val="FF7C80"/>
              </a:solidFill>
              <a:ea typeface="新細明體" pitchFamily="1" charset="-120"/>
            </a:endParaRPr>
          </a:p>
          <a:p>
            <a:pPr eaLnBrk="1" hangingPunct="1">
              <a:lnSpc>
                <a:spcPct val="80000"/>
              </a:lnSpc>
            </a:pPr>
            <a:r>
              <a:rPr lang="en-GB" altLang="zh-TW" sz="2800" smtClean="0">
                <a:solidFill>
                  <a:srgbClr val="FF7C80"/>
                </a:solidFill>
                <a:ea typeface="新細明體" pitchFamily="1" charset="-120"/>
              </a:rPr>
              <a:t>Lighting &amp; Colour</a:t>
            </a:r>
          </a:p>
          <a:p>
            <a:pPr eaLnBrk="1" hangingPunct="1">
              <a:lnSpc>
                <a:spcPct val="80000"/>
              </a:lnSpc>
              <a:buFontTx/>
              <a:buNone/>
            </a:pPr>
            <a:endParaRPr lang="en-GB" altLang="zh-TW" sz="2800" smtClean="0">
              <a:solidFill>
                <a:srgbClr val="FF7C80"/>
              </a:solidFill>
              <a:ea typeface="新細明體" pitchFamily="1" charset="-120"/>
            </a:endParaRPr>
          </a:p>
          <a:p>
            <a:pPr eaLnBrk="1" hangingPunct="1">
              <a:lnSpc>
                <a:spcPct val="80000"/>
              </a:lnSpc>
            </a:pPr>
            <a:r>
              <a:rPr lang="en-GB" altLang="zh-TW" sz="2800" smtClean="0">
                <a:solidFill>
                  <a:srgbClr val="FF7C80"/>
                </a:solidFill>
                <a:ea typeface="新細明體" pitchFamily="1" charset="-120"/>
              </a:rPr>
              <a:t>Positioning of characters/objects within the frame</a:t>
            </a:r>
          </a:p>
        </p:txBody>
      </p:sp>
      <p:sp>
        <p:nvSpPr>
          <p:cNvPr id="23556" name="Text Box 4"/>
          <p:cNvSpPr txBox="1">
            <a:spLocks noChangeArrowheads="1"/>
          </p:cNvSpPr>
          <p:nvPr/>
        </p:nvSpPr>
        <p:spPr bwMode="auto">
          <a:xfrm>
            <a:off x="5795963" y="1268413"/>
            <a:ext cx="2232025" cy="366712"/>
          </a:xfrm>
          <a:prstGeom prst="rect">
            <a:avLst/>
          </a:prstGeom>
          <a:noFill/>
          <a:ln w="9525">
            <a:noFill/>
            <a:miter lim="800000"/>
            <a:headEnd/>
            <a:tailEnd/>
          </a:ln>
        </p:spPr>
        <p:txBody>
          <a:bodyPr>
            <a:spAutoFit/>
          </a:bodyPr>
          <a:lstStyle/>
          <a:p>
            <a:pPr algn="l">
              <a:spcBef>
                <a:spcPct val="50000"/>
              </a:spcBef>
            </a:pPr>
            <a:endParaRPr lang="zh-TW" altLang="en-US">
              <a:ea typeface="新細明體" pitchFamily="1" charset="-120"/>
            </a:endParaRPr>
          </a:p>
        </p:txBody>
      </p:sp>
      <p:sp>
        <p:nvSpPr>
          <p:cNvPr id="12294" name="Rectangle 6"/>
          <p:cNvSpPr>
            <a:spLocks noChangeArrowheads="1"/>
          </p:cNvSpPr>
          <p:nvPr/>
        </p:nvSpPr>
        <p:spPr bwMode="auto">
          <a:xfrm>
            <a:off x="5435600" y="1268413"/>
            <a:ext cx="3240088" cy="2087562"/>
          </a:xfrm>
          <a:prstGeom prst="rect">
            <a:avLst/>
          </a:prstGeom>
          <a:solidFill>
            <a:schemeClr val="bg1"/>
          </a:solidFill>
          <a:ln w="47625">
            <a:solidFill>
              <a:srgbClr val="FF0000"/>
            </a:solidFill>
            <a:miter lim="800000"/>
            <a:headEnd/>
            <a:tailEnd/>
          </a:ln>
        </p:spPr>
        <p:txBody>
          <a:bodyPr anchor="ctr"/>
          <a:lstStyle/>
          <a:p>
            <a:pPr>
              <a:lnSpc>
                <a:spcPct val="80000"/>
              </a:lnSpc>
              <a:spcBef>
                <a:spcPct val="20000"/>
              </a:spcBef>
            </a:pPr>
            <a:r>
              <a:rPr lang="en-GB" altLang="zh-TW" sz="2000" b="1">
                <a:solidFill>
                  <a:srgbClr val="FF0000"/>
                </a:solidFill>
                <a:ea typeface="新細明體" pitchFamily="1" charset="-120"/>
              </a:rPr>
              <a:t>Each aspect of mise-en-scene has hidden meanings within a film and sends signals to the audience about how we are supposed to feel at a certain point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checkerboard(across)">
                                      <p:cBhvr>
                                        <p:cTn id="12" dur="500"/>
                                        <p:tgtEl>
                                          <p:spTgt spid="122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animEffect transition="in" filter="checkerboard(across)">
                                      <p:cBhvr>
                                        <p:cTn id="17" dur="500"/>
                                        <p:tgtEl>
                                          <p:spTgt spid="1229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291">
                                            <p:txEl>
                                              <p:pRg st="6" end="6"/>
                                            </p:txEl>
                                          </p:spTgt>
                                        </p:tgtEl>
                                        <p:attrNameLst>
                                          <p:attrName>style.visibility</p:attrName>
                                        </p:attrNameLst>
                                      </p:cBhvr>
                                      <p:to>
                                        <p:strVal val="visible"/>
                                      </p:to>
                                    </p:set>
                                    <p:animEffect transition="in" filter="checkerboard(across)">
                                      <p:cBhvr>
                                        <p:cTn id="22" dur="500"/>
                                        <p:tgtEl>
                                          <p:spTgt spid="1229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291">
                                            <p:txEl>
                                              <p:pRg st="8" end="8"/>
                                            </p:txEl>
                                          </p:spTgt>
                                        </p:tgtEl>
                                        <p:attrNameLst>
                                          <p:attrName>style.visibility</p:attrName>
                                        </p:attrNameLst>
                                      </p:cBhvr>
                                      <p:to>
                                        <p:strVal val="visible"/>
                                      </p:to>
                                    </p:set>
                                    <p:animEffect transition="in" filter="checkerboard(across)">
                                      <p:cBhvr>
                                        <p:cTn id="27" dur="500"/>
                                        <p:tgtEl>
                                          <p:spTgt spid="12291">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2294"/>
                                        </p:tgtEl>
                                        <p:attrNameLst>
                                          <p:attrName>style.visibility</p:attrName>
                                        </p:attrNameLst>
                                      </p:cBhvr>
                                      <p:to>
                                        <p:strVal val="visible"/>
                                      </p:to>
                                    </p:set>
                                    <p:animEffect transition="in" filter="diamond(in)">
                                      <p:cBhvr>
                                        <p:cTn id="32"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5421" name="Group 13"/>
          <p:cNvGraphicFramePr>
            <a:graphicFrameLocks noGrp="1"/>
          </p:cNvGraphicFramePr>
          <p:nvPr>
            <p:ph sz="half" idx="1"/>
          </p:nvPr>
        </p:nvGraphicFramePr>
        <p:xfrm>
          <a:off x="457200" y="1600200"/>
          <a:ext cx="8229600" cy="3352800"/>
        </p:xfrm>
        <a:graphic>
          <a:graphicData uri="http://schemas.openxmlformats.org/drawingml/2006/table">
            <a:tbl>
              <a:tblPr/>
              <a:tblGrid>
                <a:gridCol w="822960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r>
              <a:tr h="18748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r>
                        <a:rPr kumimoji="0" lang="en-US" sz="180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p>
                  </a:txBody>
                  <a:tcPr anchor="ctr" horzOverflow="overflow">
                    <a:lnL>
                      <a:noFill/>
                    </a:lnL>
                    <a:lnR>
                      <a:noFill/>
                    </a:lnR>
                    <a:lnT>
                      <a:noFill/>
                    </a:lnT>
                    <a:lnB>
                      <a:noFill/>
                    </a:lnB>
                    <a:lnTlToBr>
                      <a:noFill/>
                    </a:lnTlToBr>
                    <a:lnBlToTr>
                      <a:noFill/>
                    </a:lnBlToTr>
                    <a:noFill/>
                  </a:tcPr>
                </a:tc>
              </a:tr>
            </a:tbl>
          </a:graphicData>
        </a:graphic>
      </p:graphicFrame>
      <p:pic>
        <p:nvPicPr>
          <p:cNvPr id="88069" name="Picture 9" descr="ghost"/>
          <p:cNvPicPr>
            <a:picLocks noChangeAspect="1" noChangeArrowheads="1"/>
          </p:cNvPicPr>
          <p:nvPr/>
        </p:nvPicPr>
        <p:blipFill>
          <a:blip r:embed="rId3"/>
          <a:srcRect/>
          <a:stretch>
            <a:fillRect/>
          </a:stretch>
        </p:blipFill>
        <p:spPr bwMode="auto">
          <a:xfrm>
            <a:off x="1371600" y="76200"/>
            <a:ext cx="6477000" cy="4318000"/>
          </a:xfrm>
          <a:prstGeom prst="rect">
            <a:avLst/>
          </a:prstGeom>
          <a:noFill/>
          <a:ln w="28575">
            <a:solidFill>
              <a:schemeClr val="tx1"/>
            </a:solidFill>
            <a:miter lim="800000"/>
            <a:headEnd/>
            <a:tailEnd/>
          </a:ln>
        </p:spPr>
      </p:pic>
      <p:sp>
        <p:nvSpPr>
          <p:cNvPr id="88070" name="Rectangle 12"/>
          <p:cNvSpPr>
            <a:spLocks noGrp="1" noChangeArrowheads="1"/>
          </p:cNvSpPr>
          <p:nvPr>
            <p:ph type="body" sz="half" idx="2"/>
          </p:nvPr>
        </p:nvSpPr>
        <p:spPr/>
        <p:txBody>
          <a:bodyPr/>
          <a:lstStyle/>
          <a:p>
            <a:pPr eaLnBrk="1" hangingPunct="1"/>
            <a:endParaRPr lang="en-US" sz="2800" smtClean="0"/>
          </a:p>
          <a:p>
            <a:pPr algn="ctr" eaLnBrk="1" hangingPunct="1">
              <a:buFontTx/>
              <a:buNone/>
            </a:pPr>
            <a:endParaRPr lang="en-US" sz="2800" smtClean="0">
              <a:solidFill>
                <a:schemeClr val="bg1"/>
              </a:solidFill>
            </a:endParaRPr>
          </a:p>
          <a:p>
            <a:pPr algn="ctr" eaLnBrk="1" hangingPunct="1">
              <a:buFontTx/>
              <a:buNone/>
            </a:pPr>
            <a:r>
              <a:rPr lang="en-US" sz="2800" smtClean="0">
                <a:solidFill>
                  <a:schemeClr val="bg1"/>
                </a:solidFill>
              </a:rPr>
              <a:t>This shot is a medium shot. The two characters are shown from the thighs up.</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457200" y="152400"/>
            <a:ext cx="8229600" cy="1143000"/>
          </a:xfrm>
        </p:spPr>
        <p:txBody>
          <a:bodyPr/>
          <a:lstStyle/>
          <a:p>
            <a:pPr eaLnBrk="1" hangingPunct="1">
              <a:defRPr/>
            </a:pPr>
            <a:r>
              <a:rPr lang="en-US" sz="7000">
                <a:effectLst>
                  <a:outerShdw blurRad="38100" dist="38100" dir="2700000" algn="tl">
                    <a:srgbClr val="FFFFFF"/>
                  </a:outerShdw>
                </a:effectLst>
                <a:latin typeface="Modern No. 20" pitchFamily="-111" charset="0"/>
              </a:rPr>
              <a:t>Camera Angle</a:t>
            </a:r>
          </a:p>
        </p:txBody>
      </p:sp>
      <p:sp>
        <p:nvSpPr>
          <p:cNvPr id="90115" name="Rectangle 7"/>
          <p:cNvSpPr>
            <a:spLocks noGrp="1" noChangeArrowheads="1"/>
          </p:cNvSpPr>
          <p:nvPr>
            <p:ph type="body" idx="1"/>
          </p:nvPr>
        </p:nvSpPr>
        <p:spPr>
          <a:xfrm>
            <a:off x="457200" y="1371600"/>
            <a:ext cx="8229600" cy="5105400"/>
          </a:xfrm>
        </p:spPr>
        <p:txBody>
          <a:bodyPr/>
          <a:lstStyle/>
          <a:p>
            <a:pPr marL="381000" indent="-381000" algn="ctr" eaLnBrk="1" hangingPunct="1">
              <a:lnSpc>
                <a:spcPct val="80000"/>
              </a:lnSpc>
              <a:buFontTx/>
              <a:buNone/>
            </a:pPr>
            <a:r>
              <a:rPr lang="en-US" sz="2000" b="1" smtClean="0"/>
              <a:t>Are we (and the camera) looking up or down on the subject? Or is </a:t>
            </a:r>
            <a:r>
              <a:rPr lang="en-US" sz="2000" b="1" smtClean="0">
                <a:solidFill>
                  <a:schemeClr val="bg1"/>
                </a:solidFill>
              </a:rPr>
              <a:t>the camera neutral (eye level)?</a:t>
            </a:r>
          </a:p>
          <a:p>
            <a:pPr marL="381000" indent="-381000" eaLnBrk="1" hangingPunct="1">
              <a:lnSpc>
                <a:spcPct val="80000"/>
              </a:lnSpc>
              <a:buFontTx/>
              <a:buNone/>
            </a:pPr>
            <a:endParaRPr lang="en-US" sz="2000" b="1" smtClean="0">
              <a:solidFill>
                <a:schemeClr val="bg1"/>
              </a:solidFill>
            </a:endParaRPr>
          </a:p>
          <a:p>
            <a:pPr marL="381000" indent="-381000" eaLnBrk="1" hangingPunct="1">
              <a:lnSpc>
                <a:spcPct val="80000"/>
              </a:lnSpc>
              <a:buFontTx/>
              <a:buNone/>
            </a:pPr>
            <a:r>
              <a:rPr lang="en-US" sz="2000" smtClean="0">
                <a:solidFill>
                  <a:schemeClr val="bg1"/>
                </a:solidFill>
              </a:rPr>
              <a:t>There are five basic angles in film.</a:t>
            </a:r>
          </a:p>
          <a:p>
            <a:pPr marL="381000" indent="-381000" eaLnBrk="1" hangingPunct="1">
              <a:lnSpc>
                <a:spcPct val="80000"/>
              </a:lnSpc>
              <a:buFontTx/>
              <a:buNone/>
            </a:pPr>
            <a:endParaRPr lang="en-US" sz="2000" smtClean="0">
              <a:solidFill>
                <a:schemeClr val="bg1"/>
              </a:solidFill>
            </a:endParaRPr>
          </a:p>
          <a:p>
            <a:pPr marL="800100" lvl="1" indent="-342900" eaLnBrk="1" hangingPunct="1">
              <a:lnSpc>
                <a:spcPct val="80000"/>
              </a:lnSpc>
              <a:buFontTx/>
              <a:buAutoNum type="arabicPeriod"/>
            </a:pPr>
            <a:r>
              <a:rPr lang="en-US" sz="1800" b="1" smtClean="0">
                <a:solidFill>
                  <a:schemeClr val="bg1"/>
                </a:solidFill>
              </a:rPr>
              <a:t>Bird's-eye view</a:t>
            </a:r>
            <a:r>
              <a:rPr lang="en-US" sz="1800" smtClean="0">
                <a:solidFill>
                  <a:schemeClr val="bg1"/>
                </a:solidFill>
              </a:rPr>
              <a:t>--the shot is photographed directly from above. This type of shot can be disorienting, and the people photographed seem insignificant. </a:t>
            </a:r>
          </a:p>
          <a:p>
            <a:pPr marL="800100" lvl="1" indent="-342900" eaLnBrk="1" hangingPunct="1">
              <a:lnSpc>
                <a:spcPct val="80000"/>
              </a:lnSpc>
              <a:buFontTx/>
              <a:buAutoNum type="arabicPeriod"/>
            </a:pPr>
            <a:r>
              <a:rPr lang="en-US" sz="1800" b="1" smtClean="0">
                <a:solidFill>
                  <a:schemeClr val="bg1"/>
                </a:solidFill>
              </a:rPr>
              <a:t>High angle</a:t>
            </a:r>
            <a:r>
              <a:rPr lang="en-US" sz="1800" smtClean="0">
                <a:solidFill>
                  <a:schemeClr val="bg1"/>
                </a:solidFill>
              </a:rPr>
              <a:t>--this angle reduces the size of the objects photographed. A person photographed from this angle seems harmless and insignificant, but to a lesser extent than with the bird's-eye view. </a:t>
            </a:r>
          </a:p>
          <a:p>
            <a:pPr marL="800100" lvl="1" indent="-342900" eaLnBrk="1" hangingPunct="1">
              <a:lnSpc>
                <a:spcPct val="80000"/>
              </a:lnSpc>
              <a:buFontTx/>
              <a:buAutoNum type="arabicPeriod"/>
            </a:pPr>
            <a:r>
              <a:rPr lang="en-US" sz="1800" b="1" smtClean="0">
                <a:solidFill>
                  <a:schemeClr val="bg1"/>
                </a:solidFill>
              </a:rPr>
              <a:t>Eye-level shot</a:t>
            </a:r>
            <a:r>
              <a:rPr lang="en-US" sz="1800" smtClean="0">
                <a:solidFill>
                  <a:schemeClr val="bg1"/>
                </a:solidFill>
              </a:rPr>
              <a:t>--the clearest view of an object, but seldom intrinsically dramatic, because it tends to be the norm. </a:t>
            </a:r>
          </a:p>
          <a:p>
            <a:pPr marL="800100" lvl="1" indent="-342900" eaLnBrk="1" hangingPunct="1">
              <a:lnSpc>
                <a:spcPct val="80000"/>
              </a:lnSpc>
              <a:buFontTx/>
              <a:buAutoNum type="arabicPeriod"/>
            </a:pPr>
            <a:r>
              <a:rPr lang="en-US" sz="1800" b="1" smtClean="0">
                <a:solidFill>
                  <a:schemeClr val="bg1"/>
                </a:solidFill>
              </a:rPr>
              <a:t>Low angle</a:t>
            </a:r>
            <a:r>
              <a:rPr lang="en-US" sz="1800" smtClean="0">
                <a:solidFill>
                  <a:schemeClr val="bg1"/>
                </a:solidFill>
              </a:rPr>
              <a:t>--this angle increases high and a sense of verticality, heightening the importance of the object photographed. A person shot from this angle is given a sense of power and respect. </a:t>
            </a:r>
          </a:p>
          <a:p>
            <a:pPr marL="800100" lvl="1" indent="-342900" eaLnBrk="1" hangingPunct="1">
              <a:lnSpc>
                <a:spcPct val="80000"/>
              </a:lnSpc>
              <a:buFontTx/>
              <a:buAutoNum type="arabicPeriod"/>
            </a:pPr>
            <a:r>
              <a:rPr lang="en-US" sz="1800" b="1" smtClean="0">
                <a:solidFill>
                  <a:schemeClr val="bg1"/>
                </a:solidFill>
              </a:rPr>
              <a:t>Oblique angle</a:t>
            </a:r>
            <a:r>
              <a:rPr lang="en-US" sz="1800" smtClean="0">
                <a:solidFill>
                  <a:schemeClr val="bg1"/>
                </a:solidFill>
              </a:rPr>
              <a:t>--for this angle, the camera is tilted laterally, giving the image a slanted appearance. Oblique angles suggest tension, transition, a impending movement. They are also called canted or dutch angles. </a:t>
            </a:r>
          </a:p>
          <a:p>
            <a:pPr marL="381000" indent="-381000" eaLnBrk="1" hangingPunct="1">
              <a:lnSpc>
                <a:spcPct val="80000"/>
              </a:lnSpc>
            </a:pPr>
            <a:endParaRPr lang="en-US" sz="2000" smtClean="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7469" name="Group 13"/>
          <p:cNvGraphicFramePr>
            <a:graphicFrameLocks noGrp="1"/>
          </p:cNvGraphicFramePr>
          <p:nvPr>
            <p:ph sz="half" idx="1"/>
          </p:nvPr>
        </p:nvGraphicFramePr>
        <p:xfrm>
          <a:off x="457200" y="1600200"/>
          <a:ext cx="8229600" cy="3352800"/>
        </p:xfrm>
        <a:graphic>
          <a:graphicData uri="http://schemas.openxmlformats.org/drawingml/2006/table">
            <a:tbl>
              <a:tblPr/>
              <a:tblGrid>
                <a:gridCol w="822960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r>
              <a:tr h="18748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r>
                        <a:rPr kumimoji="0" lang="en-US" sz="180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p>
                  </a:txBody>
                  <a:tcPr anchor="ctr" horzOverflow="overflow">
                    <a:lnL>
                      <a:noFill/>
                    </a:lnL>
                    <a:lnR>
                      <a:noFill/>
                    </a:lnR>
                    <a:lnT>
                      <a:noFill/>
                    </a:lnT>
                    <a:lnB>
                      <a:noFill/>
                    </a:lnB>
                    <a:lnTlToBr>
                      <a:noFill/>
                    </a:lnTlToBr>
                    <a:lnBlToTr>
                      <a:noFill/>
                    </a:lnBlToTr>
                    <a:noFill/>
                  </a:tcPr>
                </a:tc>
              </a:tr>
            </a:tbl>
          </a:graphicData>
        </a:graphic>
      </p:graphicFrame>
      <p:pic>
        <p:nvPicPr>
          <p:cNvPr id="92165" name="Picture 9" descr="ghost"/>
          <p:cNvPicPr>
            <a:picLocks noChangeAspect="1" noChangeArrowheads="1"/>
          </p:cNvPicPr>
          <p:nvPr/>
        </p:nvPicPr>
        <p:blipFill>
          <a:blip r:embed="rId3"/>
          <a:srcRect/>
          <a:stretch>
            <a:fillRect/>
          </a:stretch>
        </p:blipFill>
        <p:spPr bwMode="auto">
          <a:xfrm>
            <a:off x="1371600" y="76200"/>
            <a:ext cx="6477000" cy="4318000"/>
          </a:xfrm>
          <a:prstGeom prst="rect">
            <a:avLst/>
          </a:prstGeom>
          <a:noFill/>
          <a:ln w="28575">
            <a:solidFill>
              <a:srgbClr val="000000"/>
            </a:solidFill>
            <a:miter lim="800000"/>
            <a:headEnd/>
            <a:tailEnd/>
          </a:ln>
        </p:spPr>
      </p:pic>
      <p:sp>
        <p:nvSpPr>
          <p:cNvPr id="147468" name="Rectangle 12"/>
          <p:cNvSpPr>
            <a:spLocks noGrp="1" noChangeArrowheads="1"/>
          </p:cNvSpPr>
          <p:nvPr>
            <p:ph type="body" sz="half" idx="2"/>
          </p:nvPr>
        </p:nvSpPr>
        <p:spPr>
          <a:xfrm>
            <a:off x="0" y="4267200"/>
            <a:ext cx="8915400" cy="2187575"/>
          </a:xfrm>
        </p:spPr>
        <p:txBody>
          <a:bodyPr/>
          <a:lstStyle/>
          <a:p>
            <a:pPr eaLnBrk="1" hangingPunct="1">
              <a:buFontTx/>
              <a:buNone/>
              <a:defRPr/>
            </a:pPr>
            <a:endParaRPr lang="en-US" sz="2800"/>
          </a:p>
          <a:p>
            <a:pPr algn="ctr" eaLnBrk="1" hangingPunct="1">
              <a:buFontTx/>
              <a:buNone/>
              <a:defRPr/>
            </a:pPr>
            <a:r>
              <a:rPr lang="en-US" sz="2800">
                <a:solidFill>
                  <a:schemeClr val="bg1"/>
                </a:solidFill>
              </a:rPr>
              <a:t>	This shot is eye-level scene is not highly dramatic.</a:t>
            </a:r>
          </a:p>
          <a:p>
            <a:pPr algn="ctr" eaLnBrk="1" hangingPunct="1">
              <a:buFontTx/>
              <a:buNone/>
              <a:defRPr/>
            </a:pPr>
            <a:r>
              <a:rPr lang="en-US" sz="2800">
                <a:solidFill>
                  <a:schemeClr val="bg1"/>
                </a:solidFill>
              </a:rPr>
              <a:t> </a:t>
            </a:r>
            <a:r>
              <a:rPr lang="en-US" sz="2800">
                <a:solidFill>
                  <a:srgbClr val="66FF66"/>
                </a:solidFill>
                <a:effectLst>
                  <a:outerShdw blurRad="38100" dist="38100" dir="2700000" algn="tl">
                    <a:srgbClr val="000000"/>
                  </a:outerShdw>
                </a:effectLst>
              </a:rPr>
              <a:t>Signified</a:t>
            </a:r>
            <a:r>
              <a:rPr lang="en-US" sz="2800">
                <a:solidFill>
                  <a:srgbClr val="FFFF00"/>
                </a:solidFill>
                <a:effectLst>
                  <a:outerShdw blurRad="38100" dist="38100" dir="2700000" algn="tl">
                    <a:srgbClr val="000000"/>
                  </a:outerShdw>
                </a:effectLst>
              </a:rPr>
              <a:t>: </a:t>
            </a:r>
            <a:r>
              <a:rPr lang="en-US" sz="2800">
                <a:solidFill>
                  <a:schemeClr val="bg1"/>
                </a:solidFill>
              </a:rPr>
              <a:t> no power relationship is being suggested between the two characters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47468">
                                            <p:txEl>
                                              <p:pRg st="1" end="1"/>
                                            </p:txEl>
                                          </p:spTgt>
                                        </p:tgtEl>
                                        <p:attrNameLst>
                                          <p:attrName>style.visibility</p:attrName>
                                        </p:attrNameLst>
                                      </p:cBhvr>
                                      <p:to>
                                        <p:strVal val="visible"/>
                                      </p:to>
                                    </p:set>
                                    <p:anim calcmode="discrete" valueType="clr">
                                      <p:cBhvr override="childStyle">
                                        <p:cTn id="7" dur="80"/>
                                        <p:tgtEl>
                                          <p:spTgt spid="14746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7468">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147468">
                                            <p:txEl>
                                              <p:pRg st="1" end="1"/>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147468">
                                            <p:txEl>
                                              <p:pRg st="2" end="2"/>
                                            </p:txEl>
                                          </p:spTgt>
                                        </p:tgtEl>
                                        <p:attrNameLst>
                                          <p:attrName>style.visibility</p:attrName>
                                        </p:attrNameLst>
                                      </p:cBhvr>
                                      <p:to>
                                        <p:strVal val="visible"/>
                                      </p:to>
                                    </p:set>
                                    <p:anim calcmode="discrete" valueType="clr">
                                      <p:cBhvr override="childStyle">
                                        <p:cTn id="12" dur="80"/>
                                        <p:tgtEl>
                                          <p:spTgt spid="14746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47468">
                                            <p:txEl>
                                              <p:pRg st="2" end="2"/>
                                            </p:txEl>
                                          </p:spTgt>
                                        </p:tgtEl>
                                        <p:attrNameLst>
                                          <p:attrName>fillcolor</p:attrName>
                                        </p:attrNameLst>
                                      </p:cBhvr>
                                      <p:tavLst>
                                        <p:tav tm="0">
                                          <p:val>
                                            <p:clrVal>
                                              <a:schemeClr val="accent2"/>
                                            </p:clrVal>
                                          </p:val>
                                        </p:tav>
                                        <p:tav tm="50000">
                                          <p:val>
                                            <p:clrVal>
                                              <a:schemeClr val="hlink"/>
                                            </p:clrVal>
                                          </p:val>
                                        </p:tav>
                                      </p:tavLst>
                                    </p:anim>
                                    <p:set>
                                      <p:cBhvr>
                                        <p:cTn id="14" dur="80"/>
                                        <p:tgtEl>
                                          <p:spTgt spid="147468">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pPr eaLnBrk="1" hangingPunct="1">
              <a:defRPr/>
            </a:pPr>
            <a:r>
              <a:rPr lang="en-US" sz="7000" dirty="0" smtClean="0">
                <a:effectLst>
                  <a:outerShdw blurRad="38100" dist="38100" dir="2700000" algn="tl">
                    <a:srgbClr val="FFFFFF"/>
                  </a:outerShdw>
                </a:effectLst>
                <a:latin typeface="Modern No. 20" pitchFamily="-111" charset="0"/>
              </a:rPr>
              <a:t>Colour </a:t>
            </a:r>
            <a:r>
              <a:rPr lang="en-US" sz="7000" dirty="0">
                <a:effectLst>
                  <a:outerShdw blurRad="38100" dist="38100" dir="2700000" algn="tl">
                    <a:srgbClr val="FFFFFF"/>
                  </a:outerShdw>
                </a:effectLst>
                <a:latin typeface="Modern No. 20" pitchFamily="-111" charset="0"/>
              </a:rPr>
              <a:t>Values</a:t>
            </a:r>
          </a:p>
        </p:txBody>
      </p:sp>
      <p:sp>
        <p:nvSpPr>
          <p:cNvPr id="9223" name="Rectangle 7"/>
          <p:cNvSpPr>
            <a:spLocks noGrp="1" noChangeArrowheads="1"/>
          </p:cNvSpPr>
          <p:nvPr>
            <p:ph type="body" idx="1"/>
          </p:nvPr>
        </p:nvSpPr>
        <p:spPr>
          <a:xfrm>
            <a:off x="228600" y="1676400"/>
            <a:ext cx="8229600" cy="4525963"/>
          </a:xfrm>
        </p:spPr>
        <p:txBody>
          <a:bodyPr/>
          <a:lstStyle/>
          <a:p>
            <a:pPr algn="ctr" eaLnBrk="1" hangingPunct="1">
              <a:buFontTx/>
              <a:buNone/>
              <a:defRPr/>
            </a:pPr>
            <a:endParaRPr lang="en-US" dirty="0">
              <a:solidFill>
                <a:schemeClr val="accent3"/>
              </a:solidFill>
            </a:endParaRPr>
          </a:p>
          <a:p>
            <a:pPr algn="ctr" eaLnBrk="1" hangingPunct="1">
              <a:buFontTx/>
              <a:buNone/>
              <a:defRPr/>
            </a:pPr>
            <a:r>
              <a:rPr lang="en-US" dirty="0">
                <a:solidFill>
                  <a:schemeClr val="accent3"/>
                </a:solidFill>
              </a:rPr>
              <a:t>What is the dominant </a:t>
            </a:r>
            <a:r>
              <a:rPr lang="en-US" dirty="0" smtClean="0">
                <a:solidFill>
                  <a:schemeClr val="accent3"/>
                </a:solidFill>
              </a:rPr>
              <a:t>colour</a:t>
            </a:r>
            <a:r>
              <a:rPr lang="en-US" dirty="0">
                <a:solidFill>
                  <a:schemeClr val="accent3"/>
                </a:solidFill>
              </a:rPr>
              <a:t>? </a:t>
            </a:r>
          </a:p>
          <a:p>
            <a:pPr algn="ctr" eaLnBrk="1" hangingPunct="1">
              <a:buFontTx/>
              <a:buNone/>
              <a:defRPr/>
            </a:pPr>
            <a:r>
              <a:rPr lang="en-US" dirty="0">
                <a:solidFill>
                  <a:schemeClr val="accent3"/>
                </a:solidFill>
              </a:rPr>
              <a:t>Are there contrasting foils? </a:t>
            </a:r>
          </a:p>
          <a:p>
            <a:pPr algn="ctr" eaLnBrk="1" hangingPunct="1">
              <a:buFontTx/>
              <a:buNone/>
              <a:defRPr/>
            </a:pPr>
            <a:r>
              <a:rPr lang="en-US" dirty="0">
                <a:solidFill>
                  <a:schemeClr val="accent3"/>
                </a:solidFill>
              </a:rPr>
              <a:t>Is there </a:t>
            </a:r>
            <a:r>
              <a:rPr lang="en-US" dirty="0" smtClean="0">
                <a:solidFill>
                  <a:schemeClr val="accent3"/>
                </a:solidFill>
              </a:rPr>
              <a:t>colour </a:t>
            </a:r>
            <a:r>
              <a:rPr lang="en-US" dirty="0">
                <a:solidFill>
                  <a:schemeClr val="accent3"/>
                </a:solidFill>
              </a:rPr>
              <a:t>symbolism?</a:t>
            </a:r>
            <a:r>
              <a:rPr lang="en-US" b="1" dirty="0">
                <a:solidFill>
                  <a:schemeClr val="accent3"/>
                </a:solidFill>
              </a:rPr>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34" name="Group 14"/>
          <p:cNvGraphicFramePr>
            <a:graphicFrameLocks noGrp="1"/>
          </p:cNvGraphicFramePr>
          <p:nvPr>
            <p:ph sz="quarter" idx="1"/>
          </p:nvPr>
        </p:nvGraphicFramePr>
        <p:xfrm>
          <a:off x="457200" y="1600200"/>
          <a:ext cx="4038600" cy="3352800"/>
        </p:xfrm>
        <a:graphic>
          <a:graphicData uri="http://schemas.openxmlformats.org/drawingml/2006/table">
            <a:tbl>
              <a:tblPr/>
              <a:tblGrid>
                <a:gridCol w="403860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r>
              <a:tr h="18748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r>
                        <a:rPr kumimoji="0" lang="en-US" sz="180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p>
                  </a:txBody>
                  <a:tcPr anchor="ctr" horzOverflow="overflow">
                    <a:lnL>
                      <a:noFill/>
                    </a:lnL>
                    <a:lnR>
                      <a:noFill/>
                    </a:lnR>
                    <a:lnT>
                      <a:noFill/>
                    </a:lnT>
                    <a:lnB>
                      <a:noFill/>
                    </a:lnB>
                    <a:lnTlToBr>
                      <a:noFill/>
                    </a:lnTlToBr>
                    <a:lnBlToTr>
                      <a:noFill/>
                    </a:lnBlToTr>
                    <a:noFill/>
                  </a:tcPr>
                </a:tc>
              </a:tr>
            </a:tbl>
          </a:graphicData>
        </a:graphic>
      </p:graphicFrame>
      <p:pic>
        <p:nvPicPr>
          <p:cNvPr id="96261" name="Picture 9" descr="ghost"/>
          <p:cNvPicPr>
            <a:picLocks noChangeAspect="1" noChangeArrowheads="1"/>
          </p:cNvPicPr>
          <p:nvPr/>
        </p:nvPicPr>
        <p:blipFill>
          <a:blip r:embed="rId3"/>
          <a:srcRect/>
          <a:stretch>
            <a:fillRect/>
          </a:stretch>
        </p:blipFill>
        <p:spPr bwMode="auto">
          <a:xfrm>
            <a:off x="1371600" y="76200"/>
            <a:ext cx="6477000" cy="4318000"/>
          </a:xfrm>
          <a:prstGeom prst="rect">
            <a:avLst/>
          </a:prstGeom>
          <a:noFill/>
          <a:ln w="28575">
            <a:solidFill>
              <a:srgbClr val="000000"/>
            </a:solidFill>
            <a:miter lim="800000"/>
            <a:headEnd/>
            <a:tailEnd/>
          </a:ln>
        </p:spPr>
      </p:pic>
      <p:sp>
        <p:nvSpPr>
          <p:cNvPr id="96262" name="Rectangle 13"/>
          <p:cNvSpPr>
            <a:spLocks noGrp="1" noChangeArrowheads="1"/>
          </p:cNvSpPr>
          <p:nvPr>
            <p:ph type="body" sz="half" idx="3"/>
          </p:nvPr>
        </p:nvSpPr>
        <p:spPr>
          <a:xfrm>
            <a:off x="457200" y="4419600"/>
            <a:ext cx="8229600" cy="2187575"/>
          </a:xfrm>
        </p:spPr>
        <p:txBody>
          <a:bodyPr/>
          <a:lstStyle/>
          <a:p>
            <a:pPr algn="ctr" eaLnBrk="1" hangingPunct="1">
              <a:lnSpc>
                <a:spcPct val="90000"/>
              </a:lnSpc>
              <a:buFontTx/>
              <a:buNone/>
            </a:pPr>
            <a:r>
              <a:rPr lang="en-US" sz="2000" smtClean="0">
                <a:solidFill>
                  <a:schemeClr val="bg1"/>
                </a:solidFill>
              </a:rPr>
              <a:t>The use of colour in this shot is symbolic. The scene is set in Seymour's kitchen. Seymour's apartment, like Seymour himself, is very drab. Both the set and Seymour are dressed in browns.</a:t>
            </a:r>
          </a:p>
          <a:p>
            <a:pPr algn="ctr" eaLnBrk="1" hangingPunct="1">
              <a:lnSpc>
                <a:spcPct val="90000"/>
              </a:lnSpc>
              <a:buFontTx/>
              <a:buNone/>
            </a:pPr>
            <a:endParaRPr lang="en-US" sz="2000" smtClean="0">
              <a:solidFill>
                <a:schemeClr val="bg1"/>
              </a:solidFill>
            </a:endParaRPr>
          </a:p>
          <a:p>
            <a:pPr algn="ctr" eaLnBrk="1" hangingPunct="1">
              <a:lnSpc>
                <a:spcPct val="90000"/>
              </a:lnSpc>
              <a:buFontTx/>
              <a:buNone/>
            </a:pPr>
            <a:r>
              <a:rPr lang="en-US" sz="2000" smtClean="0">
                <a:solidFill>
                  <a:schemeClr val="bg1"/>
                </a:solidFill>
              </a:rPr>
              <a:t>Enid, on the other hand, is dressed in bright blue. She is not only a contrasting foil for Seymour and the shot, but she will metaphorically add some "colour" to his life.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a:lstStyle/>
          <a:p>
            <a:pPr eaLnBrk="1" hangingPunct="1">
              <a:defRPr/>
            </a:pPr>
            <a:r>
              <a:rPr lang="en-US" sz="7000" dirty="0">
                <a:effectLst>
                  <a:outerShdw blurRad="38100" dist="38100" dir="2700000" algn="tl">
                    <a:srgbClr val="FFFFFF"/>
                  </a:outerShdw>
                </a:effectLst>
                <a:latin typeface="Modern No. 20" pitchFamily="-111" charset="0"/>
              </a:rPr>
              <a:t>Subsidiary Contrasts</a:t>
            </a:r>
          </a:p>
        </p:txBody>
      </p:sp>
      <p:sp>
        <p:nvSpPr>
          <p:cNvPr id="13319" name="Rectangle 7"/>
          <p:cNvSpPr>
            <a:spLocks noGrp="1" noChangeArrowheads="1"/>
          </p:cNvSpPr>
          <p:nvPr>
            <p:ph type="body" idx="1"/>
          </p:nvPr>
        </p:nvSpPr>
        <p:spPr>
          <a:xfrm>
            <a:off x="304800" y="1676400"/>
            <a:ext cx="8229600" cy="4525963"/>
          </a:xfrm>
        </p:spPr>
        <p:txBody>
          <a:bodyPr/>
          <a:lstStyle/>
          <a:p>
            <a:pPr algn="ctr" eaLnBrk="1" hangingPunct="1">
              <a:buFontTx/>
              <a:buNone/>
              <a:defRPr/>
            </a:pPr>
            <a:r>
              <a:rPr lang="en-US" dirty="0">
                <a:solidFill>
                  <a:schemeClr val="accent3"/>
                </a:solidFill>
              </a:rPr>
              <a:t>	</a:t>
            </a:r>
          </a:p>
          <a:p>
            <a:pPr algn="ctr" eaLnBrk="1" hangingPunct="1">
              <a:buFontTx/>
              <a:buNone/>
              <a:defRPr/>
            </a:pPr>
            <a:r>
              <a:rPr lang="en-US" dirty="0">
                <a:solidFill>
                  <a:schemeClr val="accent3"/>
                </a:solidFill>
              </a:rPr>
              <a:t>After taking in the dominant, where does the eye go next? </a:t>
            </a:r>
          </a:p>
          <a:p>
            <a:pPr algn="ctr" eaLnBrk="1" hangingPunct="1">
              <a:buFontTx/>
              <a:buNone/>
              <a:defRPr/>
            </a:pPr>
            <a:r>
              <a:rPr lang="en-US" dirty="0">
                <a:solidFill>
                  <a:schemeClr val="accent3"/>
                </a:solidFill>
              </a:rPr>
              <a:t>	</a:t>
            </a:r>
          </a:p>
          <a:p>
            <a:pPr algn="ctr" eaLnBrk="1" hangingPunct="1">
              <a:buFontTx/>
              <a:buNone/>
              <a:defRPr/>
            </a:pPr>
            <a:r>
              <a:rPr lang="en-US" dirty="0">
                <a:solidFill>
                  <a:schemeClr val="accent3"/>
                </a:solidFill>
              </a:rPr>
              <a:t>	What are the other main objects in the shot besides the dominant?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518" name="Group 14"/>
          <p:cNvGraphicFramePr>
            <a:graphicFrameLocks noGrp="1"/>
          </p:cNvGraphicFramePr>
          <p:nvPr>
            <p:ph sz="quarter" idx="1"/>
          </p:nvPr>
        </p:nvGraphicFramePr>
        <p:xfrm>
          <a:off x="457200" y="1600200"/>
          <a:ext cx="4038600" cy="3352800"/>
        </p:xfrm>
        <a:graphic>
          <a:graphicData uri="http://schemas.openxmlformats.org/drawingml/2006/table">
            <a:tbl>
              <a:tblPr/>
              <a:tblGrid>
                <a:gridCol w="403860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r>
              <a:tr h="18748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r>
                        <a:rPr kumimoji="0" lang="en-US" sz="180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p>
                  </a:txBody>
                  <a:tcPr anchor="ctr" horzOverflow="overflow">
                    <a:lnL>
                      <a:noFill/>
                    </a:lnL>
                    <a:lnR>
                      <a:noFill/>
                    </a:lnR>
                    <a:lnT>
                      <a:noFill/>
                    </a:lnT>
                    <a:lnB>
                      <a:noFill/>
                    </a:lnB>
                    <a:lnTlToBr>
                      <a:noFill/>
                    </a:lnTlToBr>
                    <a:lnBlToTr>
                      <a:noFill/>
                    </a:lnBlToTr>
                    <a:noFill/>
                  </a:tcPr>
                </a:tc>
              </a:tr>
            </a:tbl>
          </a:graphicData>
        </a:graphic>
      </p:graphicFrame>
      <p:pic>
        <p:nvPicPr>
          <p:cNvPr id="100357" name="Picture 9" descr="ghost"/>
          <p:cNvPicPr>
            <a:picLocks noChangeAspect="1" noChangeArrowheads="1"/>
          </p:cNvPicPr>
          <p:nvPr/>
        </p:nvPicPr>
        <p:blipFill>
          <a:blip r:embed="rId3"/>
          <a:srcRect/>
          <a:stretch>
            <a:fillRect/>
          </a:stretch>
        </p:blipFill>
        <p:spPr bwMode="auto">
          <a:xfrm>
            <a:off x="1371600" y="76200"/>
            <a:ext cx="6477000" cy="4318000"/>
          </a:xfrm>
          <a:prstGeom prst="rect">
            <a:avLst/>
          </a:prstGeom>
          <a:noFill/>
          <a:ln w="28575">
            <a:solidFill>
              <a:srgbClr val="000000"/>
            </a:solidFill>
            <a:miter lim="800000"/>
            <a:headEnd/>
            <a:tailEnd/>
          </a:ln>
        </p:spPr>
      </p:pic>
      <p:sp>
        <p:nvSpPr>
          <p:cNvPr id="100358" name="Rectangle 13"/>
          <p:cNvSpPr>
            <a:spLocks noGrp="1" noChangeArrowheads="1"/>
          </p:cNvSpPr>
          <p:nvPr>
            <p:ph type="body" sz="half" idx="3"/>
          </p:nvPr>
        </p:nvSpPr>
        <p:spPr>
          <a:xfrm>
            <a:off x="457200" y="3938588"/>
            <a:ext cx="8229600" cy="2614612"/>
          </a:xfrm>
        </p:spPr>
        <p:txBody>
          <a:bodyPr/>
          <a:lstStyle/>
          <a:p>
            <a:pPr algn="ctr" eaLnBrk="1" hangingPunct="1">
              <a:lnSpc>
                <a:spcPct val="90000"/>
              </a:lnSpc>
              <a:buFontTx/>
              <a:buNone/>
            </a:pPr>
            <a:r>
              <a:rPr lang="en-US" sz="2000" smtClean="0">
                <a:solidFill>
                  <a:schemeClr val="bg1"/>
                </a:solidFill>
              </a:rPr>
              <a:t> </a:t>
            </a:r>
          </a:p>
          <a:p>
            <a:pPr algn="ctr" eaLnBrk="1" hangingPunct="1">
              <a:lnSpc>
                <a:spcPct val="90000"/>
              </a:lnSpc>
              <a:buFontTx/>
              <a:buNone/>
            </a:pPr>
            <a:endParaRPr lang="en-US" sz="2000" smtClean="0">
              <a:solidFill>
                <a:schemeClr val="bg1"/>
              </a:solidFill>
            </a:endParaRPr>
          </a:p>
          <a:p>
            <a:pPr algn="ctr" eaLnBrk="1" hangingPunct="1">
              <a:lnSpc>
                <a:spcPct val="90000"/>
              </a:lnSpc>
              <a:buFontTx/>
              <a:buNone/>
            </a:pPr>
            <a:r>
              <a:rPr lang="en-US" sz="2000" smtClean="0">
                <a:solidFill>
                  <a:schemeClr val="bg1"/>
                </a:solidFill>
              </a:rPr>
              <a:t>The main subsidiary contrast in this shot is Seymour. He doesn't stand out as much as Enid because his clothes blend in with the background and he doesn't have as much light on him as she does. However, his size is significant, and he's in focus. The other subsidiary contrast is the box in front of the couple. It's the only other object in focus.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pPr eaLnBrk="1" hangingPunct="1">
              <a:defRPr/>
            </a:pPr>
            <a:r>
              <a:rPr lang="en-US" sz="7000">
                <a:effectLst>
                  <a:outerShdw blurRad="38100" dist="38100" dir="2700000" algn="tl">
                    <a:srgbClr val="FFFFFF"/>
                  </a:outerShdw>
                </a:effectLst>
                <a:latin typeface="Modern No. 20" pitchFamily="-111" charset="0"/>
              </a:rPr>
              <a:t>Density</a:t>
            </a:r>
          </a:p>
        </p:txBody>
      </p:sp>
      <p:sp>
        <p:nvSpPr>
          <p:cNvPr id="102403" name="Rectangle 7"/>
          <p:cNvSpPr>
            <a:spLocks noGrp="1" noChangeArrowheads="1"/>
          </p:cNvSpPr>
          <p:nvPr>
            <p:ph type="body" idx="1"/>
          </p:nvPr>
        </p:nvSpPr>
        <p:spPr/>
        <p:txBody>
          <a:bodyPr/>
          <a:lstStyle/>
          <a:p>
            <a:pPr algn="ctr" eaLnBrk="1" hangingPunct="1">
              <a:buFontTx/>
              <a:buNone/>
            </a:pPr>
            <a:endParaRPr lang="en-US" smtClean="0">
              <a:solidFill>
                <a:schemeClr val="bg1"/>
              </a:solidFill>
            </a:endParaRPr>
          </a:p>
          <a:p>
            <a:pPr algn="ctr" eaLnBrk="1" hangingPunct="1">
              <a:buFontTx/>
              <a:buNone/>
            </a:pPr>
            <a:r>
              <a:rPr lang="en-US" smtClean="0">
                <a:solidFill>
                  <a:schemeClr val="bg1"/>
                </a:solidFill>
              </a:rPr>
              <a:t>How much visual information is packed into the image? </a:t>
            </a:r>
          </a:p>
          <a:p>
            <a:pPr algn="ctr" eaLnBrk="1" hangingPunct="1">
              <a:buFontTx/>
              <a:buNone/>
            </a:pPr>
            <a:endParaRPr lang="en-US" smtClean="0">
              <a:solidFill>
                <a:schemeClr val="bg1"/>
              </a:solidFill>
            </a:endParaRPr>
          </a:p>
          <a:p>
            <a:pPr algn="ctr" eaLnBrk="1" hangingPunct="1">
              <a:buFontTx/>
              <a:buNone/>
            </a:pPr>
            <a:r>
              <a:rPr lang="en-US" smtClean="0">
                <a:solidFill>
                  <a:schemeClr val="bg1"/>
                </a:solidFill>
              </a:rPr>
              <a:t>Is the texture stark, moderate, or highly detailed?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70" name="Group 26"/>
          <p:cNvGraphicFramePr>
            <a:graphicFrameLocks noGrp="1"/>
          </p:cNvGraphicFramePr>
          <p:nvPr>
            <p:ph sz="quarter" idx="1"/>
          </p:nvPr>
        </p:nvGraphicFramePr>
        <p:xfrm>
          <a:off x="457200" y="1600200"/>
          <a:ext cx="4038600" cy="3352800"/>
        </p:xfrm>
        <a:graphic>
          <a:graphicData uri="http://schemas.openxmlformats.org/drawingml/2006/table">
            <a:tbl>
              <a:tblPr/>
              <a:tblGrid>
                <a:gridCol w="403860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r>
              <a:tr h="18748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r>
                        <a:rPr kumimoji="0" lang="en-US" sz="180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p>
                  </a:txBody>
                  <a:tcPr anchor="ctr" horzOverflow="overflow">
                    <a:lnL>
                      <a:noFill/>
                    </a:lnL>
                    <a:lnR>
                      <a:noFill/>
                    </a:lnR>
                    <a:lnT>
                      <a:noFill/>
                    </a:lnT>
                    <a:lnB>
                      <a:noFill/>
                    </a:lnB>
                    <a:lnTlToBr>
                      <a:noFill/>
                    </a:lnTlToBr>
                    <a:lnBlToTr>
                      <a:noFill/>
                    </a:lnBlToTr>
                    <a:noFill/>
                  </a:tcPr>
                </a:tc>
              </a:tr>
            </a:tbl>
          </a:graphicData>
        </a:graphic>
      </p:graphicFrame>
      <p:pic>
        <p:nvPicPr>
          <p:cNvPr id="104453" name="Picture 21" descr="ghost"/>
          <p:cNvPicPr>
            <a:picLocks noChangeAspect="1" noChangeArrowheads="1"/>
          </p:cNvPicPr>
          <p:nvPr/>
        </p:nvPicPr>
        <p:blipFill>
          <a:blip r:embed="rId3"/>
          <a:srcRect/>
          <a:stretch>
            <a:fillRect/>
          </a:stretch>
        </p:blipFill>
        <p:spPr bwMode="auto">
          <a:xfrm>
            <a:off x="1371600" y="76200"/>
            <a:ext cx="6477000" cy="4318000"/>
          </a:xfrm>
          <a:prstGeom prst="rect">
            <a:avLst/>
          </a:prstGeom>
          <a:noFill/>
          <a:ln w="28575">
            <a:solidFill>
              <a:srgbClr val="000000"/>
            </a:solidFill>
            <a:miter lim="800000"/>
            <a:headEnd/>
            <a:tailEnd/>
          </a:ln>
        </p:spPr>
      </p:pic>
      <p:sp>
        <p:nvSpPr>
          <p:cNvPr id="104454" name="Rectangle 25"/>
          <p:cNvSpPr>
            <a:spLocks noGrp="1" noChangeArrowheads="1"/>
          </p:cNvSpPr>
          <p:nvPr>
            <p:ph type="body" sz="half" idx="3"/>
          </p:nvPr>
        </p:nvSpPr>
        <p:spPr>
          <a:xfrm>
            <a:off x="457200" y="4267200"/>
            <a:ext cx="8229600" cy="2209800"/>
          </a:xfrm>
        </p:spPr>
        <p:txBody>
          <a:bodyPr/>
          <a:lstStyle/>
          <a:p>
            <a:pPr algn="ctr" eaLnBrk="1" hangingPunct="1">
              <a:lnSpc>
                <a:spcPct val="80000"/>
              </a:lnSpc>
              <a:buFontTx/>
              <a:buNone/>
            </a:pPr>
            <a:r>
              <a:rPr lang="en-US" sz="1800" smtClean="0">
                <a:solidFill>
                  <a:schemeClr val="bg1"/>
                </a:solidFill>
              </a:rPr>
              <a:t>	</a:t>
            </a:r>
          </a:p>
          <a:p>
            <a:pPr eaLnBrk="1" hangingPunct="1">
              <a:lnSpc>
                <a:spcPct val="80000"/>
              </a:lnSpc>
              <a:buFontTx/>
              <a:buNone/>
            </a:pPr>
            <a:endParaRPr lang="en-US" sz="1800" smtClean="0">
              <a:solidFill>
                <a:schemeClr val="bg1"/>
              </a:solidFill>
            </a:endParaRPr>
          </a:p>
          <a:p>
            <a:pPr algn="ctr" eaLnBrk="1" hangingPunct="1">
              <a:lnSpc>
                <a:spcPct val="80000"/>
              </a:lnSpc>
              <a:buFontTx/>
              <a:buNone/>
            </a:pPr>
            <a:r>
              <a:rPr lang="en-US" sz="2400" smtClean="0">
                <a:solidFill>
                  <a:schemeClr val="bg1"/>
                </a:solidFill>
              </a:rPr>
              <a:t>Although there a lot of objects in the background, the</a:t>
            </a:r>
          </a:p>
          <a:p>
            <a:pPr algn="ctr" eaLnBrk="1" hangingPunct="1">
              <a:lnSpc>
                <a:spcPct val="80000"/>
              </a:lnSpc>
              <a:buFontTx/>
              <a:buNone/>
            </a:pPr>
            <a:r>
              <a:rPr lang="en-US" sz="2400" smtClean="0">
                <a:solidFill>
                  <a:schemeClr val="bg1"/>
                </a:solidFill>
              </a:rPr>
              <a:t>image is not very dense because the focus limits the viewer</a:t>
            </a:r>
          </a:p>
          <a:p>
            <a:pPr algn="ctr" eaLnBrk="1" hangingPunct="1">
              <a:lnSpc>
                <a:spcPct val="80000"/>
              </a:lnSpc>
              <a:buFontTx/>
              <a:buNone/>
            </a:pPr>
            <a:r>
              <a:rPr lang="en-US" sz="2400" smtClean="0">
                <a:solidFill>
                  <a:schemeClr val="bg1"/>
                </a:solidFill>
              </a:rPr>
              <a:t>to taking in only three main objects: Enid, Seymour, and</a:t>
            </a:r>
          </a:p>
          <a:p>
            <a:pPr algn="ctr" eaLnBrk="1" hangingPunct="1">
              <a:lnSpc>
                <a:spcPct val="80000"/>
              </a:lnSpc>
              <a:buFontTx/>
              <a:buNone/>
            </a:pPr>
            <a:r>
              <a:rPr lang="en-US" sz="2400" smtClean="0">
                <a:solidFill>
                  <a:schemeClr val="bg1"/>
                </a:solidFill>
              </a:rPr>
              <a:t> the box in front of them.</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pPr eaLnBrk="1" hangingPunct="1">
              <a:defRPr/>
            </a:pPr>
            <a:r>
              <a:rPr lang="en-US" sz="7000">
                <a:effectLst>
                  <a:outerShdw blurRad="38100" dist="38100" dir="2700000" algn="tl">
                    <a:srgbClr val="FFFFFF"/>
                  </a:outerShdw>
                </a:effectLst>
                <a:latin typeface="Modern No. 20" pitchFamily="-111" charset="0"/>
              </a:rPr>
              <a:t>Framing</a:t>
            </a:r>
          </a:p>
        </p:txBody>
      </p:sp>
      <p:sp>
        <p:nvSpPr>
          <p:cNvPr id="21511" name="Rectangle 7"/>
          <p:cNvSpPr>
            <a:spLocks noGrp="1" noChangeArrowheads="1"/>
          </p:cNvSpPr>
          <p:nvPr>
            <p:ph type="body" idx="1"/>
          </p:nvPr>
        </p:nvSpPr>
        <p:spPr/>
        <p:txBody>
          <a:bodyPr/>
          <a:lstStyle/>
          <a:p>
            <a:pPr marL="533400" indent="-533400" algn="ctr" eaLnBrk="1" hangingPunct="1">
              <a:lnSpc>
                <a:spcPct val="90000"/>
              </a:lnSpc>
              <a:buFontTx/>
              <a:buNone/>
              <a:defRPr/>
            </a:pPr>
            <a:r>
              <a:rPr lang="en-US" sz="2400" b="1" dirty="0"/>
              <a:t>Is the framing tight or loose? </a:t>
            </a:r>
          </a:p>
          <a:p>
            <a:pPr marL="533400" indent="-533400" algn="ctr" eaLnBrk="1" hangingPunct="1">
              <a:lnSpc>
                <a:spcPct val="90000"/>
              </a:lnSpc>
              <a:buFontTx/>
              <a:buNone/>
              <a:defRPr/>
            </a:pPr>
            <a:endParaRPr lang="en-US" sz="2400" b="1" dirty="0">
              <a:solidFill>
                <a:schemeClr val="accent3"/>
              </a:solidFill>
            </a:endParaRPr>
          </a:p>
          <a:p>
            <a:pPr marL="533400" indent="-533400" algn="ctr" eaLnBrk="1" hangingPunct="1">
              <a:lnSpc>
                <a:spcPct val="90000"/>
              </a:lnSpc>
              <a:buFontTx/>
              <a:buNone/>
              <a:defRPr/>
            </a:pPr>
            <a:r>
              <a:rPr lang="en-US" sz="2400" b="1" dirty="0">
                <a:solidFill>
                  <a:schemeClr val="accent3"/>
                </a:solidFill>
              </a:rPr>
              <a:t>Do the character have no room to move around, or can they move freely without impediments?</a:t>
            </a:r>
          </a:p>
          <a:p>
            <a:pPr marL="533400" indent="-533400" algn="ctr" eaLnBrk="1" hangingPunct="1">
              <a:lnSpc>
                <a:spcPct val="90000"/>
              </a:lnSpc>
              <a:buFontTx/>
              <a:buNone/>
              <a:defRPr/>
            </a:pPr>
            <a:endParaRPr lang="en-US" sz="2400" b="1" dirty="0">
              <a:solidFill>
                <a:schemeClr val="accent3"/>
              </a:solidFill>
            </a:endParaRPr>
          </a:p>
          <a:p>
            <a:pPr marL="533400" indent="-533400" eaLnBrk="1" hangingPunct="1">
              <a:lnSpc>
                <a:spcPct val="90000"/>
              </a:lnSpc>
              <a:buFontTx/>
              <a:buAutoNum type="arabicPeriod"/>
              <a:defRPr/>
            </a:pPr>
            <a:r>
              <a:rPr lang="en-US" sz="2400" dirty="0">
                <a:solidFill>
                  <a:schemeClr val="accent3"/>
                </a:solidFill>
              </a:rPr>
              <a:t>Shots where the characters are placed at the edges of the frame and have little room to move around within the frame are considered tight. </a:t>
            </a:r>
          </a:p>
          <a:p>
            <a:pPr marL="533400" indent="-533400" eaLnBrk="1" hangingPunct="1">
              <a:lnSpc>
                <a:spcPct val="90000"/>
              </a:lnSpc>
              <a:buFontTx/>
              <a:buAutoNum type="arabicPeriod"/>
              <a:defRPr/>
            </a:pPr>
            <a:r>
              <a:rPr lang="en-US" sz="2400" dirty="0">
                <a:solidFill>
                  <a:schemeClr val="accent3"/>
                </a:solidFill>
              </a:rPr>
              <a:t>Longer shots, in which characters have room to move around within the frame, are considered loose and tend to suggest freedom.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altLang="zh-TW" smtClean="0">
                <a:solidFill>
                  <a:schemeClr val="bg1"/>
                </a:solidFill>
                <a:ea typeface="新細明體" pitchFamily="1" charset="-120"/>
              </a:rPr>
              <a:t>1. Settings &amp; Props</a:t>
            </a:r>
          </a:p>
        </p:txBody>
      </p:sp>
      <p:sp>
        <p:nvSpPr>
          <p:cNvPr id="13315" name="Rectangle 3"/>
          <p:cNvSpPr>
            <a:spLocks noGrp="1" noChangeArrowheads="1"/>
          </p:cNvSpPr>
          <p:nvPr>
            <p:ph type="body" idx="1"/>
          </p:nvPr>
        </p:nvSpPr>
        <p:spPr>
          <a:xfrm>
            <a:off x="395288" y="1412875"/>
            <a:ext cx="8229600" cy="4968875"/>
          </a:xfrm>
        </p:spPr>
        <p:txBody>
          <a:bodyPr/>
          <a:lstStyle/>
          <a:p>
            <a:pPr marL="533400" indent="-533400" eaLnBrk="1" hangingPunct="1">
              <a:lnSpc>
                <a:spcPct val="80000"/>
              </a:lnSpc>
            </a:pPr>
            <a:r>
              <a:rPr lang="en-GB" altLang="zh-TW" sz="2400" smtClean="0">
                <a:solidFill>
                  <a:srgbClr val="FF7C80"/>
                </a:solidFill>
                <a:ea typeface="新細明體" pitchFamily="1" charset="-120"/>
              </a:rPr>
              <a:t>Settings &amp; Locations play an important part in film-making and are not just ‘backgrounds’</a:t>
            </a:r>
          </a:p>
          <a:p>
            <a:pPr marL="533400" indent="-533400" eaLnBrk="1" hangingPunct="1">
              <a:lnSpc>
                <a:spcPct val="80000"/>
              </a:lnSpc>
              <a:buFontTx/>
              <a:buNone/>
            </a:pPr>
            <a:endParaRPr lang="en-GB" altLang="zh-TW" sz="2400" smtClean="0">
              <a:solidFill>
                <a:srgbClr val="FF7C80"/>
              </a:solidFill>
              <a:ea typeface="新細明體" pitchFamily="1" charset="-120"/>
            </a:endParaRPr>
          </a:p>
          <a:p>
            <a:pPr marL="533400" indent="-533400" eaLnBrk="1" hangingPunct="1">
              <a:lnSpc>
                <a:spcPct val="80000"/>
              </a:lnSpc>
            </a:pPr>
            <a:r>
              <a:rPr lang="en-GB" altLang="zh-TW" sz="2400" smtClean="0">
                <a:solidFill>
                  <a:srgbClr val="FFFFFF"/>
                </a:solidFill>
                <a:ea typeface="新細明體" pitchFamily="1" charset="-120"/>
              </a:rPr>
              <a:t>Sets are either built from scratch or a great deal of time is spent to find a setting which already exists</a:t>
            </a:r>
          </a:p>
          <a:p>
            <a:pPr marL="533400" indent="-533400" eaLnBrk="1" hangingPunct="1">
              <a:lnSpc>
                <a:spcPct val="80000"/>
              </a:lnSpc>
              <a:buFontTx/>
              <a:buNone/>
            </a:pPr>
            <a:endParaRPr lang="en-GB" altLang="zh-TW" sz="2400" smtClean="0">
              <a:solidFill>
                <a:srgbClr val="FFFFFF"/>
              </a:solidFill>
              <a:ea typeface="新細明體" pitchFamily="1" charset="-120"/>
            </a:endParaRPr>
          </a:p>
          <a:p>
            <a:pPr marL="533400" indent="-533400" eaLnBrk="1" hangingPunct="1">
              <a:lnSpc>
                <a:spcPct val="80000"/>
              </a:lnSpc>
            </a:pPr>
            <a:r>
              <a:rPr lang="en-GB" altLang="zh-TW" sz="2400" smtClean="0">
                <a:solidFill>
                  <a:srgbClr val="FF7C80"/>
                </a:solidFill>
                <a:ea typeface="新細明體" pitchFamily="1" charset="-120"/>
              </a:rPr>
              <a:t>Settings can manipulate an audience  by building certain expectations and then taking a different turn</a:t>
            </a:r>
          </a:p>
          <a:p>
            <a:pPr marL="533400" indent="-533400" eaLnBrk="1" hangingPunct="1">
              <a:lnSpc>
                <a:spcPct val="80000"/>
              </a:lnSpc>
              <a:buFontTx/>
              <a:buNone/>
            </a:pPr>
            <a:endParaRPr lang="en-GB" altLang="zh-TW" sz="2400" smtClean="0">
              <a:solidFill>
                <a:srgbClr val="FF7C80"/>
              </a:solidFill>
              <a:ea typeface="新細明體" pitchFamily="1" charset="-120"/>
            </a:endParaRPr>
          </a:p>
          <a:p>
            <a:pPr marL="533400" indent="-533400" eaLnBrk="1" hangingPunct="1">
              <a:lnSpc>
                <a:spcPct val="80000"/>
              </a:lnSpc>
            </a:pPr>
            <a:r>
              <a:rPr lang="en-GB" altLang="zh-TW" sz="2400" smtClean="0">
                <a:solidFill>
                  <a:srgbClr val="FFFFFF"/>
                </a:solidFill>
                <a:ea typeface="新細明體" pitchFamily="1" charset="-120"/>
              </a:rPr>
              <a:t>TASK: What settings and props you would find in:</a:t>
            </a:r>
          </a:p>
          <a:p>
            <a:pPr marL="533400" indent="-533400" eaLnBrk="1" hangingPunct="1">
              <a:lnSpc>
                <a:spcPct val="80000"/>
              </a:lnSpc>
              <a:buFontTx/>
              <a:buAutoNum type="arabicPeriod"/>
            </a:pPr>
            <a:r>
              <a:rPr lang="en-GB" altLang="zh-TW" sz="2400" smtClean="0">
                <a:solidFill>
                  <a:srgbClr val="FFFFFF"/>
                </a:solidFill>
                <a:ea typeface="新細明體" pitchFamily="1" charset="-120"/>
              </a:rPr>
              <a:t>A Science Fiction Film</a:t>
            </a:r>
          </a:p>
          <a:p>
            <a:pPr marL="533400" indent="-533400" eaLnBrk="1" hangingPunct="1">
              <a:lnSpc>
                <a:spcPct val="80000"/>
              </a:lnSpc>
              <a:buFontTx/>
              <a:buAutoNum type="arabicPeriod"/>
            </a:pPr>
            <a:r>
              <a:rPr lang="en-GB" altLang="zh-TW" sz="2400" smtClean="0">
                <a:solidFill>
                  <a:srgbClr val="FFFFFF"/>
                </a:solidFill>
                <a:ea typeface="新細明體" pitchFamily="1" charset="-120"/>
              </a:rPr>
              <a:t>A Romantic Comedy</a:t>
            </a:r>
          </a:p>
          <a:p>
            <a:pPr marL="533400" indent="-533400" eaLnBrk="1" hangingPunct="1">
              <a:lnSpc>
                <a:spcPct val="80000"/>
              </a:lnSpc>
              <a:buFontTx/>
              <a:buAutoNum type="arabicPeriod"/>
            </a:pPr>
            <a:r>
              <a:rPr lang="en-GB" altLang="zh-TW" sz="2400" smtClean="0">
                <a:solidFill>
                  <a:srgbClr val="FFFFFF"/>
                </a:solidFill>
                <a:ea typeface="新細明體" pitchFamily="1" charset="-120"/>
              </a:rPr>
              <a:t>A Horror Film </a:t>
            </a:r>
          </a:p>
        </p:txBody>
      </p:sp>
      <p:sp>
        <p:nvSpPr>
          <p:cNvPr id="25604" name="Text Box 4"/>
          <p:cNvSpPr txBox="1">
            <a:spLocks noChangeArrowheads="1"/>
          </p:cNvSpPr>
          <p:nvPr/>
        </p:nvSpPr>
        <p:spPr bwMode="auto">
          <a:xfrm>
            <a:off x="5795963" y="1268413"/>
            <a:ext cx="2232025" cy="366712"/>
          </a:xfrm>
          <a:prstGeom prst="rect">
            <a:avLst/>
          </a:prstGeom>
          <a:noFill/>
          <a:ln w="9525">
            <a:noFill/>
            <a:miter lim="800000"/>
            <a:headEnd/>
            <a:tailEnd/>
          </a:ln>
        </p:spPr>
        <p:txBody>
          <a:bodyPr>
            <a:spAutoFit/>
          </a:bodyPr>
          <a:lstStyle/>
          <a:p>
            <a:pPr algn="l">
              <a:spcBef>
                <a:spcPct val="50000"/>
              </a:spcBef>
            </a:pPr>
            <a:endParaRPr lang="zh-TW" altLang="en-US">
              <a:ea typeface="新細明體" pitchFamily="1"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checkerboard(across)">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checkerboard(across)">
                                      <p:cBhvr>
                                        <p:cTn id="12" dur="500"/>
                                        <p:tgtEl>
                                          <p:spTgt spid="133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animEffect transition="in" filter="checkerboard(across)">
                                      <p:cBhvr>
                                        <p:cTn id="17" dur="500"/>
                                        <p:tgtEl>
                                          <p:spTgt spid="133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315">
                                            <p:txEl>
                                              <p:pRg st="6" end="6"/>
                                            </p:txEl>
                                          </p:spTgt>
                                        </p:tgtEl>
                                        <p:attrNameLst>
                                          <p:attrName>style.visibility</p:attrName>
                                        </p:attrNameLst>
                                      </p:cBhvr>
                                      <p:to>
                                        <p:strVal val="visible"/>
                                      </p:to>
                                    </p:set>
                                    <p:animEffect transition="in" filter="checkerboard(across)">
                                      <p:cBhvr>
                                        <p:cTn id="22" dur="500"/>
                                        <p:tgtEl>
                                          <p:spTgt spid="1331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315">
                                            <p:txEl>
                                              <p:pRg st="7" end="7"/>
                                            </p:txEl>
                                          </p:spTgt>
                                        </p:tgtEl>
                                        <p:attrNameLst>
                                          <p:attrName>style.visibility</p:attrName>
                                        </p:attrNameLst>
                                      </p:cBhvr>
                                      <p:to>
                                        <p:strVal val="visible"/>
                                      </p:to>
                                    </p:set>
                                    <p:animEffect transition="in" filter="checkerboard(across)">
                                      <p:cBhvr>
                                        <p:cTn id="27" dur="500"/>
                                        <p:tgtEl>
                                          <p:spTgt spid="1331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315">
                                            <p:txEl>
                                              <p:pRg st="8" end="8"/>
                                            </p:txEl>
                                          </p:spTgt>
                                        </p:tgtEl>
                                        <p:attrNameLst>
                                          <p:attrName>style.visibility</p:attrName>
                                        </p:attrNameLst>
                                      </p:cBhvr>
                                      <p:to>
                                        <p:strVal val="visible"/>
                                      </p:to>
                                    </p:set>
                                    <p:animEffect transition="in" filter="checkerboard(across)">
                                      <p:cBhvr>
                                        <p:cTn id="32" dur="500"/>
                                        <p:tgtEl>
                                          <p:spTgt spid="1331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3315">
                                            <p:txEl>
                                              <p:pRg st="9" end="9"/>
                                            </p:txEl>
                                          </p:spTgt>
                                        </p:tgtEl>
                                        <p:attrNameLst>
                                          <p:attrName>style.visibility</p:attrName>
                                        </p:attrNameLst>
                                      </p:cBhvr>
                                      <p:to>
                                        <p:strVal val="visible"/>
                                      </p:to>
                                    </p:set>
                                    <p:animEffect transition="in" filter="checkerboard(across)">
                                      <p:cBhvr>
                                        <p:cTn id="37" dur="500"/>
                                        <p:tgtEl>
                                          <p:spTgt spid="133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086" name="Group 14"/>
          <p:cNvGraphicFramePr>
            <a:graphicFrameLocks noGrp="1"/>
          </p:cNvGraphicFramePr>
          <p:nvPr>
            <p:ph sz="quarter" idx="1"/>
          </p:nvPr>
        </p:nvGraphicFramePr>
        <p:xfrm>
          <a:off x="457200" y="1600200"/>
          <a:ext cx="4038600" cy="3352800"/>
        </p:xfrm>
        <a:graphic>
          <a:graphicData uri="http://schemas.openxmlformats.org/drawingml/2006/table">
            <a:tbl>
              <a:tblPr/>
              <a:tblGrid>
                <a:gridCol w="403860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r>
              <a:tr h="18748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r>
                        <a:rPr kumimoji="0" lang="en-US" sz="180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p>
                  </a:txBody>
                  <a:tcPr anchor="ctr" horzOverflow="overflow">
                    <a:lnL>
                      <a:noFill/>
                    </a:lnL>
                    <a:lnR>
                      <a:noFill/>
                    </a:lnR>
                    <a:lnT>
                      <a:noFill/>
                    </a:lnT>
                    <a:lnB>
                      <a:noFill/>
                    </a:lnB>
                    <a:lnTlToBr>
                      <a:noFill/>
                    </a:lnTlToBr>
                    <a:lnBlToTr>
                      <a:noFill/>
                    </a:lnBlToTr>
                    <a:noFill/>
                  </a:tcPr>
                </a:tc>
              </a:tr>
            </a:tbl>
          </a:graphicData>
        </a:graphic>
      </p:graphicFrame>
      <p:pic>
        <p:nvPicPr>
          <p:cNvPr id="108549" name="Picture 9" descr="ghost"/>
          <p:cNvPicPr>
            <a:picLocks noChangeAspect="1" noChangeArrowheads="1"/>
          </p:cNvPicPr>
          <p:nvPr/>
        </p:nvPicPr>
        <p:blipFill>
          <a:blip r:embed="rId3"/>
          <a:srcRect/>
          <a:stretch>
            <a:fillRect/>
          </a:stretch>
        </p:blipFill>
        <p:spPr bwMode="auto">
          <a:xfrm>
            <a:off x="1371600" y="76200"/>
            <a:ext cx="6477000" cy="4318000"/>
          </a:xfrm>
          <a:prstGeom prst="rect">
            <a:avLst/>
          </a:prstGeom>
          <a:noFill/>
          <a:ln w="28575">
            <a:solidFill>
              <a:srgbClr val="000000"/>
            </a:solidFill>
            <a:miter lim="800000"/>
            <a:headEnd/>
            <a:tailEnd/>
          </a:ln>
        </p:spPr>
      </p:pic>
      <p:sp>
        <p:nvSpPr>
          <p:cNvPr id="108550" name="Rectangle 13"/>
          <p:cNvSpPr>
            <a:spLocks noGrp="1" noChangeArrowheads="1"/>
          </p:cNvSpPr>
          <p:nvPr>
            <p:ph type="body" sz="half" idx="3"/>
          </p:nvPr>
        </p:nvSpPr>
        <p:spPr/>
        <p:txBody>
          <a:bodyPr/>
          <a:lstStyle/>
          <a:p>
            <a:pPr eaLnBrk="1" hangingPunct="1">
              <a:lnSpc>
                <a:spcPct val="90000"/>
              </a:lnSpc>
              <a:buFontTx/>
              <a:buNone/>
            </a:pPr>
            <a:r>
              <a:rPr lang="en-US" sz="2800" smtClean="0">
                <a:solidFill>
                  <a:schemeClr val="bg1"/>
                </a:solidFill>
              </a:rPr>
              <a:t> 	</a:t>
            </a:r>
          </a:p>
          <a:p>
            <a:pPr eaLnBrk="1" hangingPunct="1">
              <a:lnSpc>
                <a:spcPct val="90000"/>
              </a:lnSpc>
              <a:buFontTx/>
              <a:buNone/>
            </a:pPr>
            <a:endParaRPr lang="en-US" sz="2800" smtClean="0">
              <a:solidFill>
                <a:schemeClr val="bg1"/>
              </a:solidFill>
            </a:endParaRPr>
          </a:p>
          <a:p>
            <a:pPr algn="ctr" eaLnBrk="1" hangingPunct="1">
              <a:lnSpc>
                <a:spcPct val="90000"/>
              </a:lnSpc>
              <a:buFontTx/>
              <a:buNone/>
            </a:pPr>
            <a:r>
              <a:rPr lang="en-US" sz="2800" smtClean="0">
                <a:solidFill>
                  <a:schemeClr val="bg1"/>
                </a:solidFill>
              </a:rPr>
              <a:t>	The framing in this shot is moderately loose. There seems to be a whole body width between the characters and the edges of the frame.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p:txBody>
          <a:bodyPr/>
          <a:lstStyle/>
          <a:p>
            <a:pPr eaLnBrk="1" hangingPunct="1">
              <a:defRPr/>
            </a:pPr>
            <a:r>
              <a:rPr lang="en-US" sz="7000">
                <a:effectLst>
                  <a:outerShdw blurRad="38100" dist="38100" dir="2700000" algn="tl">
                    <a:srgbClr val="FFFFFF"/>
                  </a:outerShdw>
                </a:effectLst>
                <a:latin typeface="Modern No. 20" pitchFamily="-111" charset="0"/>
              </a:rPr>
              <a:t>Character Placement</a:t>
            </a:r>
          </a:p>
        </p:txBody>
      </p:sp>
      <p:sp>
        <p:nvSpPr>
          <p:cNvPr id="25607" name="Rectangle 7"/>
          <p:cNvSpPr>
            <a:spLocks noGrp="1" noChangeArrowheads="1"/>
          </p:cNvSpPr>
          <p:nvPr>
            <p:ph type="body" idx="1"/>
          </p:nvPr>
        </p:nvSpPr>
        <p:spPr>
          <a:xfrm>
            <a:off x="457200" y="1905000"/>
            <a:ext cx="8229600" cy="4572000"/>
          </a:xfrm>
        </p:spPr>
        <p:txBody>
          <a:bodyPr/>
          <a:lstStyle/>
          <a:p>
            <a:pPr marL="457200" indent="-457200" algn="ctr" eaLnBrk="1" hangingPunct="1">
              <a:lnSpc>
                <a:spcPct val="90000"/>
              </a:lnSpc>
              <a:buFontTx/>
              <a:buNone/>
            </a:pPr>
            <a:r>
              <a:rPr lang="en-US" sz="2400" b="1" smtClean="0">
                <a:solidFill>
                  <a:srgbClr val="FFFFFF"/>
                </a:solidFill>
              </a:rPr>
              <a:t>What part of the framed space do the characters occupy? Center? Top? Bottom? Edges? Why?</a:t>
            </a:r>
          </a:p>
          <a:p>
            <a:pPr marL="457200" indent="-457200" algn="ctr" eaLnBrk="1" hangingPunct="1">
              <a:lnSpc>
                <a:spcPct val="90000"/>
              </a:lnSpc>
              <a:buFontTx/>
              <a:buNone/>
            </a:pPr>
            <a:endParaRPr lang="en-US" sz="2400" b="1" smtClean="0">
              <a:solidFill>
                <a:srgbClr val="FFFFFF"/>
              </a:solidFill>
            </a:endParaRPr>
          </a:p>
          <a:p>
            <a:pPr marL="457200" indent="-457200" eaLnBrk="1" hangingPunct="1">
              <a:lnSpc>
                <a:spcPct val="90000"/>
              </a:lnSpc>
            </a:pPr>
            <a:r>
              <a:rPr lang="en-US" sz="2400" smtClean="0">
                <a:solidFill>
                  <a:srgbClr val="FFFFFF"/>
                </a:solidFill>
              </a:rPr>
              <a:t>The area near the top of the frame can suggest ideas dealing with power, authority, and aspiration. </a:t>
            </a:r>
          </a:p>
          <a:p>
            <a:pPr marL="457200" indent="-457200" eaLnBrk="1" hangingPunct="1">
              <a:lnSpc>
                <a:spcPct val="90000"/>
              </a:lnSpc>
            </a:pPr>
            <a:r>
              <a:rPr lang="en-US" sz="2400" smtClean="0">
                <a:solidFill>
                  <a:srgbClr val="FFFFFF"/>
                </a:solidFill>
              </a:rPr>
              <a:t>The areas near the bottom of the frame tend to suggest meanings opposite from the top: subservience, vulnerability, and powerlessness. </a:t>
            </a:r>
          </a:p>
          <a:p>
            <a:pPr marL="457200" indent="-457200" eaLnBrk="1" hangingPunct="1">
              <a:lnSpc>
                <a:spcPct val="90000"/>
              </a:lnSpc>
            </a:pPr>
            <a:r>
              <a:rPr lang="en-US" sz="2400" smtClean="0">
                <a:solidFill>
                  <a:srgbClr val="FFFFFF"/>
                </a:solidFill>
              </a:rPr>
              <a:t>The left and right edges of the frame tend to suggest insignificance because these are the areas farthest removed from the center of the screen. </a:t>
            </a:r>
          </a:p>
          <a:p>
            <a:pPr marL="457200" indent="-457200" eaLnBrk="1" hangingPunct="1">
              <a:lnSpc>
                <a:spcPct val="90000"/>
              </a:lnSpc>
              <a:buFontTx/>
              <a:buNone/>
            </a:pPr>
            <a:r>
              <a:rPr lang="en-US" sz="2400" smtClean="0">
                <a:solidFill>
                  <a:srgbClr val="FFFFFF"/>
                </a:solidFill>
              </a:rPr>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13" name="Group 13"/>
          <p:cNvGraphicFramePr>
            <a:graphicFrameLocks noGrp="1"/>
          </p:cNvGraphicFramePr>
          <p:nvPr>
            <p:ph sz="half" idx="1"/>
          </p:nvPr>
        </p:nvGraphicFramePr>
        <p:xfrm>
          <a:off x="457200" y="1600200"/>
          <a:ext cx="8229600" cy="3352800"/>
        </p:xfrm>
        <a:graphic>
          <a:graphicData uri="http://schemas.openxmlformats.org/drawingml/2006/table">
            <a:tbl>
              <a:tblPr/>
              <a:tblGrid>
                <a:gridCol w="822960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r>
              <a:tr h="18748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r>
                        <a:rPr kumimoji="0" lang="en-US" sz="180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p>
                  </a:txBody>
                  <a:tcPr anchor="ctr" horzOverflow="overflow">
                    <a:lnL>
                      <a:noFill/>
                    </a:lnL>
                    <a:lnR>
                      <a:noFill/>
                    </a:lnR>
                    <a:lnT>
                      <a:noFill/>
                    </a:lnT>
                    <a:lnB>
                      <a:noFill/>
                    </a:lnB>
                    <a:lnTlToBr>
                      <a:noFill/>
                    </a:lnTlToBr>
                    <a:lnBlToTr>
                      <a:noFill/>
                    </a:lnBlToTr>
                    <a:noFill/>
                  </a:tcPr>
                </a:tc>
              </a:tr>
            </a:tbl>
          </a:graphicData>
        </a:graphic>
      </p:graphicFrame>
      <p:pic>
        <p:nvPicPr>
          <p:cNvPr id="112645" name="Picture 9" descr="ghost"/>
          <p:cNvPicPr>
            <a:picLocks noChangeAspect="1" noChangeArrowheads="1"/>
          </p:cNvPicPr>
          <p:nvPr/>
        </p:nvPicPr>
        <p:blipFill>
          <a:blip r:embed="rId3"/>
          <a:srcRect/>
          <a:stretch>
            <a:fillRect/>
          </a:stretch>
        </p:blipFill>
        <p:spPr bwMode="auto">
          <a:xfrm>
            <a:off x="1371600" y="76200"/>
            <a:ext cx="6477000" cy="4318000"/>
          </a:xfrm>
          <a:prstGeom prst="rect">
            <a:avLst/>
          </a:prstGeom>
          <a:noFill/>
          <a:ln w="28575">
            <a:solidFill>
              <a:srgbClr val="000000"/>
            </a:solidFill>
            <a:miter lim="800000"/>
            <a:headEnd/>
            <a:tailEnd/>
          </a:ln>
        </p:spPr>
      </p:pic>
      <p:sp>
        <p:nvSpPr>
          <p:cNvPr id="153612" name="Rectangle 12"/>
          <p:cNvSpPr>
            <a:spLocks noGrp="1" noChangeArrowheads="1"/>
          </p:cNvSpPr>
          <p:nvPr>
            <p:ph type="body" sz="half" idx="2"/>
          </p:nvPr>
        </p:nvSpPr>
        <p:spPr/>
        <p:txBody>
          <a:bodyPr/>
          <a:lstStyle/>
          <a:p>
            <a:pPr eaLnBrk="1" hangingPunct="1"/>
            <a:endParaRPr lang="en-US" sz="2400" smtClean="0"/>
          </a:p>
          <a:p>
            <a:pPr algn="ctr" eaLnBrk="1" hangingPunct="1">
              <a:buFontTx/>
              <a:buNone/>
            </a:pPr>
            <a:endParaRPr lang="en-US" sz="2400" smtClean="0">
              <a:solidFill>
                <a:schemeClr val="bg1"/>
              </a:solidFill>
            </a:endParaRPr>
          </a:p>
          <a:p>
            <a:pPr algn="ctr" eaLnBrk="1" hangingPunct="1">
              <a:buFontTx/>
              <a:buNone/>
            </a:pPr>
            <a:r>
              <a:rPr lang="en-US" sz="2400" smtClean="0">
                <a:solidFill>
                  <a:schemeClr val="bg1"/>
                </a:solidFill>
              </a:rPr>
              <a:t>The characters are centered in the frame.</a:t>
            </a:r>
          </a:p>
          <a:p>
            <a:pPr algn="ctr" eaLnBrk="1" hangingPunct="1">
              <a:buFontTx/>
              <a:buNone/>
            </a:pPr>
            <a:r>
              <a:rPr lang="en-US" sz="2400" smtClean="0">
                <a:solidFill>
                  <a:schemeClr val="bg1"/>
                </a:solidFill>
              </a:rPr>
              <a:t> </a:t>
            </a:r>
            <a:r>
              <a:rPr lang="en-US" sz="2400" smtClean="0">
                <a:solidFill>
                  <a:srgbClr val="66FF66"/>
                </a:solidFill>
                <a:effectLst>
                  <a:outerShdw blurRad="38100" dist="38100" dir="2700000" algn="tl">
                    <a:srgbClr val="FFFFFF"/>
                  </a:outerShdw>
                </a:effectLst>
              </a:rPr>
              <a:t>Signified</a:t>
            </a:r>
            <a:r>
              <a:rPr lang="en-US" sz="2400" smtClean="0">
                <a:solidFill>
                  <a:srgbClr val="FFFF00"/>
                </a:solidFill>
                <a:effectLst>
                  <a:outerShdw blurRad="38100" dist="38100" dir="2700000" algn="tl">
                    <a:srgbClr val="FFFFFF"/>
                  </a:outerShdw>
                </a:effectLst>
              </a:rPr>
              <a:t>: </a:t>
            </a:r>
            <a:r>
              <a:rPr lang="en-US" sz="2400" smtClean="0">
                <a:solidFill>
                  <a:schemeClr val="bg1"/>
                </a:solidFill>
              </a:rPr>
              <a:t>the important objects in this character-focused drama.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p:txBody>
          <a:bodyPr/>
          <a:lstStyle/>
          <a:p>
            <a:pPr eaLnBrk="1" hangingPunct="1">
              <a:defRPr/>
            </a:pPr>
            <a:r>
              <a:rPr lang="en-US" sz="7000">
                <a:effectLst>
                  <a:outerShdw blurRad="38100" dist="38100" dir="2700000" algn="tl">
                    <a:srgbClr val="FFFFFF"/>
                  </a:outerShdw>
                </a:effectLst>
                <a:latin typeface="Modern No. 20" pitchFamily="-111" charset="0"/>
              </a:rPr>
              <a:t>Staging Positions</a:t>
            </a:r>
          </a:p>
        </p:txBody>
      </p:sp>
      <p:sp>
        <p:nvSpPr>
          <p:cNvPr id="27655" name="Rectangle 7"/>
          <p:cNvSpPr>
            <a:spLocks noGrp="1" noChangeArrowheads="1"/>
          </p:cNvSpPr>
          <p:nvPr>
            <p:ph type="body" idx="1"/>
          </p:nvPr>
        </p:nvSpPr>
        <p:spPr>
          <a:xfrm>
            <a:off x="457200" y="1600200"/>
            <a:ext cx="8229600" cy="5257800"/>
          </a:xfrm>
        </p:spPr>
        <p:txBody>
          <a:bodyPr/>
          <a:lstStyle/>
          <a:p>
            <a:pPr algn="ctr" eaLnBrk="1" hangingPunct="1">
              <a:lnSpc>
                <a:spcPct val="80000"/>
              </a:lnSpc>
              <a:buFontTx/>
              <a:buNone/>
            </a:pPr>
            <a:r>
              <a:rPr lang="en-US" sz="1800" b="1" smtClean="0">
                <a:solidFill>
                  <a:srgbClr val="FFFFFF"/>
                </a:solidFill>
              </a:rPr>
              <a:t>Which way do the characters look vis-a-vis the camera?</a:t>
            </a:r>
          </a:p>
          <a:p>
            <a:pPr eaLnBrk="1" hangingPunct="1">
              <a:lnSpc>
                <a:spcPct val="80000"/>
              </a:lnSpc>
              <a:buFontTx/>
              <a:buNone/>
            </a:pPr>
            <a:r>
              <a:rPr lang="en-US" sz="1800" smtClean="0">
                <a:solidFill>
                  <a:srgbClr val="FFFFFF"/>
                </a:solidFill>
              </a:rPr>
              <a:t>	</a:t>
            </a:r>
          </a:p>
          <a:p>
            <a:pPr eaLnBrk="1" hangingPunct="1">
              <a:lnSpc>
                <a:spcPct val="80000"/>
              </a:lnSpc>
              <a:buFontTx/>
              <a:buNone/>
            </a:pPr>
            <a:r>
              <a:rPr lang="en-US" sz="1800" smtClean="0">
                <a:solidFill>
                  <a:srgbClr val="FFFFFF"/>
                </a:solidFill>
              </a:rPr>
              <a:t>	An actor can be photographed in any of five basic positions, each conveying different psychological overtones.</a:t>
            </a:r>
          </a:p>
          <a:p>
            <a:pPr eaLnBrk="1" hangingPunct="1">
              <a:lnSpc>
                <a:spcPct val="80000"/>
              </a:lnSpc>
              <a:buFontTx/>
              <a:buNone/>
            </a:pPr>
            <a:endParaRPr lang="en-US" sz="1800" smtClean="0">
              <a:solidFill>
                <a:srgbClr val="FFFFFF"/>
              </a:solidFill>
            </a:endParaRPr>
          </a:p>
          <a:p>
            <a:pPr lvl="1" eaLnBrk="1" hangingPunct="1">
              <a:lnSpc>
                <a:spcPct val="80000"/>
              </a:lnSpc>
            </a:pPr>
            <a:r>
              <a:rPr lang="en-US" sz="1600" b="1" smtClean="0">
                <a:solidFill>
                  <a:srgbClr val="FFFFFF"/>
                </a:solidFill>
              </a:rPr>
              <a:t>Full-front</a:t>
            </a:r>
            <a:r>
              <a:rPr lang="en-US" sz="1600" smtClean="0">
                <a:solidFill>
                  <a:srgbClr val="FFFFFF"/>
                </a:solidFill>
              </a:rPr>
              <a:t> (facing the camera): the position with the most intimacy. The character is looking in our direction, inviting our complicity. </a:t>
            </a:r>
          </a:p>
          <a:p>
            <a:pPr lvl="1" eaLnBrk="1" hangingPunct="1">
              <a:lnSpc>
                <a:spcPct val="80000"/>
              </a:lnSpc>
            </a:pPr>
            <a:r>
              <a:rPr lang="en-US" sz="1600" b="1" smtClean="0">
                <a:solidFill>
                  <a:srgbClr val="FFFFFF"/>
                </a:solidFill>
              </a:rPr>
              <a:t>Quarter Turn</a:t>
            </a:r>
            <a:r>
              <a:rPr lang="en-US" sz="1600" smtClean="0">
                <a:solidFill>
                  <a:srgbClr val="FFFFFF"/>
                </a:solidFill>
              </a:rPr>
              <a:t>: the favored position of most filmmakers. This position offers a high degree of intimacy but with less emotional involvement than the full-front position. </a:t>
            </a:r>
          </a:p>
          <a:p>
            <a:pPr lvl="1" eaLnBrk="1" hangingPunct="1">
              <a:lnSpc>
                <a:spcPct val="80000"/>
              </a:lnSpc>
            </a:pPr>
            <a:r>
              <a:rPr lang="en-US" sz="1600" b="1" smtClean="0">
                <a:solidFill>
                  <a:srgbClr val="FFFFFF"/>
                </a:solidFill>
              </a:rPr>
              <a:t>Profile</a:t>
            </a:r>
            <a:r>
              <a:rPr lang="en-US" sz="1600" smtClean="0">
                <a:solidFill>
                  <a:srgbClr val="FFFFFF"/>
                </a:solidFill>
              </a:rPr>
              <a:t> (looking of the frame left or right): More remote than the quarter turn, the character in profile seems unaware of being observed, lost in his or her own thoughts. </a:t>
            </a:r>
          </a:p>
          <a:p>
            <a:pPr lvl="1" eaLnBrk="1" hangingPunct="1">
              <a:lnSpc>
                <a:spcPct val="80000"/>
              </a:lnSpc>
            </a:pPr>
            <a:r>
              <a:rPr lang="en-US" sz="1600" b="1" smtClean="0">
                <a:solidFill>
                  <a:srgbClr val="FFFFFF"/>
                </a:solidFill>
              </a:rPr>
              <a:t>Three-quarter Turn</a:t>
            </a:r>
            <a:r>
              <a:rPr lang="en-US" sz="1600" smtClean="0">
                <a:solidFill>
                  <a:srgbClr val="FFFFFF"/>
                </a:solidFill>
              </a:rPr>
              <a:t>: More anonymous than the profile, this position is useful for conveying a character's unfriendly or antisocial feelings, for in effect, the character is partially turning his or her back on us, rejecting our interest. </a:t>
            </a:r>
          </a:p>
          <a:p>
            <a:pPr lvl="1" eaLnBrk="1" hangingPunct="1">
              <a:lnSpc>
                <a:spcPct val="80000"/>
              </a:lnSpc>
            </a:pPr>
            <a:r>
              <a:rPr lang="en-US" sz="1600" b="1" smtClean="0">
                <a:solidFill>
                  <a:srgbClr val="FFFFFF"/>
                </a:solidFill>
              </a:rPr>
              <a:t>Back to Camera</a:t>
            </a:r>
            <a:r>
              <a:rPr lang="en-US" sz="1600" smtClean="0">
                <a:solidFill>
                  <a:srgbClr val="FFFFFF"/>
                </a:solidFill>
              </a:rPr>
              <a:t>: The most anonymous of all positions, this position is often used to suggest a character's alienation from the world. When a character has his or her back to the camera, we can only guess what's taking place internally, conveying a sense of concealment, or mystery. </a:t>
            </a:r>
          </a:p>
          <a:p>
            <a:pPr eaLnBrk="1" hangingPunct="1">
              <a:lnSpc>
                <a:spcPct val="80000"/>
              </a:lnSpc>
            </a:pPr>
            <a:endParaRPr lang="en-US" sz="1800" smtClean="0">
              <a:solidFill>
                <a:srgbClr val="FFFFFF"/>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1326" name="Group 14"/>
          <p:cNvGraphicFramePr>
            <a:graphicFrameLocks noGrp="1"/>
          </p:cNvGraphicFramePr>
          <p:nvPr>
            <p:ph sz="quarter" idx="1"/>
          </p:nvPr>
        </p:nvGraphicFramePr>
        <p:xfrm>
          <a:off x="457200" y="1600200"/>
          <a:ext cx="4038600" cy="3352800"/>
        </p:xfrm>
        <a:graphic>
          <a:graphicData uri="http://schemas.openxmlformats.org/drawingml/2006/table">
            <a:tbl>
              <a:tblPr/>
              <a:tblGrid>
                <a:gridCol w="403860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r>
              <a:tr h="18748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r>
                        <a:rPr kumimoji="0" lang="en-US" sz="180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p>
                  </a:txBody>
                  <a:tcPr anchor="ctr" horzOverflow="overflow">
                    <a:lnL>
                      <a:noFill/>
                    </a:lnL>
                    <a:lnR>
                      <a:noFill/>
                    </a:lnR>
                    <a:lnT>
                      <a:noFill/>
                    </a:lnT>
                    <a:lnB>
                      <a:noFill/>
                    </a:lnB>
                    <a:lnTlToBr>
                      <a:noFill/>
                    </a:lnTlToBr>
                    <a:lnBlToTr>
                      <a:noFill/>
                    </a:lnBlToTr>
                    <a:noFill/>
                  </a:tcPr>
                </a:tc>
              </a:tr>
            </a:tbl>
          </a:graphicData>
        </a:graphic>
      </p:graphicFrame>
      <p:pic>
        <p:nvPicPr>
          <p:cNvPr id="116741" name="Picture 9" descr="ghost"/>
          <p:cNvPicPr>
            <a:picLocks noChangeAspect="1" noChangeArrowheads="1"/>
          </p:cNvPicPr>
          <p:nvPr/>
        </p:nvPicPr>
        <p:blipFill>
          <a:blip r:embed="rId3"/>
          <a:srcRect/>
          <a:stretch>
            <a:fillRect/>
          </a:stretch>
        </p:blipFill>
        <p:spPr bwMode="auto">
          <a:xfrm>
            <a:off x="1371600" y="76200"/>
            <a:ext cx="6477000" cy="4318000"/>
          </a:xfrm>
          <a:prstGeom prst="rect">
            <a:avLst/>
          </a:prstGeom>
          <a:noFill/>
          <a:ln w="28575">
            <a:solidFill>
              <a:srgbClr val="000000"/>
            </a:solidFill>
            <a:miter lim="800000"/>
            <a:headEnd/>
            <a:tailEnd/>
          </a:ln>
        </p:spPr>
      </p:pic>
      <p:sp>
        <p:nvSpPr>
          <p:cNvPr id="141325" name="Rectangle 13"/>
          <p:cNvSpPr>
            <a:spLocks noGrp="1" noChangeArrowheads="1"/>
          </p:cNvSpPr>
          <p:nvPr>
            <p:ph type="body" sz="half" idx="3"/>
          </p:nvPr>
        </p:nvSpPr>
        <p:spPr>
          <a:xfrm>
            <a:off x="457200" y="4670425"/>
            <a:ext cx="8229600" cy="2187575"/>
          </a:xfrm>
        </p:spPr>
        <p:txBody>
          <a:bodyPr/>
          <a:lstStyle/>
          <a:p>
            <a:pPr algn="ctr" eaLnBrk="1" hangingPunct="1">
              <a:buFontTx/>
              <a:buNone/>
            </a:pPr>
            <a:r>
              <a:rPr lang="en-US" sz="2800" smtClean="0">
                <a:solidFill>
                  <a:schemeClr val="bg1"/>
                </a:solidFill>
              </a:rPr>
              <a:t>	Both characters are shown in profile. </a:t>
            </a:r>
          </a:p>
          <a:p>
            <a:pPr algn="ctr" eaLnBrk="1" hangingPunct="1">
              <a:buFontTx/>
              <a:buNone/>
            </a:pPr>
            <a:r>
              <a:rPr lang="en-US" sz="2800" smtClean="0">
                <a:solidFill>
                  <a:srgbClr val="66FF66"/>
                </a:solidFill>
                <a:effectLst>
                  <a:outerShdw blurRad="38100" dist="38100" dir="2700000" algn="tl">
                    <a:srgbClr val="FFFFFF"/>
                  </a:outerShdw>
                </a:effectLst>
              </a:rPr>
              <a:t>Signified</a:t>
            </a:r>
            <a:r>
              <a:rPr lang="en-US" sz="2800" smtClean="0">
                <a:solidFill>
                  <a:srgbClr val="FFFF00"/>
                </a:solidFill>
                <a:effectLst>
                  <a:outerShdw blurRad="38100" dist="38100" dir="2700000" algn="tl">
                    <a:srgbClr val="FFFFFF"/>
                  </a:outerShdw>
                </a:effectLst>
              </a:rPr>
              <a:t>:</a:t>
            </a:r>
            <a:r>
              <a:rPr lang="en-US" sz="2800" smtClean="0">
                <a:solidFill>
                  <a:schemeClr val="bg1"/>
                </a:solidFill>
              </a:rPr>
              <a:t> characters are focused on each other, not the outside world.</a:t>
            </a:r>
          </a:p>
          <a:p>
            <a:pPr algn="ctr" eaLnBrk="1" hangingPunct="1">
              <a:buFontTx/>
              <a:buNone/>
            </a:pPr>
            <a:r>
              <a:rPr lang="en-US" sz="2800" smtClean="0">
                <a:solidFill>
                  <a:schemeClr val="bg1"/>
                </a:solidFill>
              </a:rPr>
              <a: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p:txBody>
          <a:bodyPr/>
          <a:lstStyle/>
          <a:p>
            <a:pPr eaLnBrk="1" hangingPunct="1">
              <a:defRPr/>
            </a:pPr>
            <a:r>
              <a:rPr lang="en-US" sz="7000">
                <a:effectLst>
                  <a:outerShdw blurRad="38100" dist="38100" dir="2700000" algn="tl">
                    <a:srgbClr val="FFFFFF"/>
                  </a:outerShdw>
                </a:effectLst>
                <a:latin typeface="Modern No. 20" pitchFamily="-111" charset="0"/>
              </a:rPr>
              <a:t>Character Proxemics</a:t>
            </a:r>
          </a:p>
        </p:txBody>
      </p:sp>
      <p:sp>
        <p:nvSpPr>
          <p:cNvPr id="29704" name="Rectangle 8"/>
          <p:cNvSpPr>
            <a:spLocks noGrp="1" noChangeArrowheads="1"/>
          </p:cNvSpPr>
          <p:nvPr>
            <p:ph type="body" idx="1"/>
          </p:nvPr>
        </p:nvSpPr>
        <p:spPr>
          <a:xfrm>
            <a:off x="457200" y="1600200"/>
            <a:ext cx="8229600" cy="5105400"/>
          </a:xfrm>
        </p:spPr>
        <p:txBody>
          <a:bodyPr/>
          <a:lstStyle/>
          <a:p>
            <a:pPr algn="ctr" eaLnBrk="1" hangingPunct="1">
              <a:lnSpc>
                <a:spcPct val="80000"/>
              </a:lnSpc>
              <a:buFontTx/>
              <a:buNone/>
            </a:pPr>
            <a:r>
              <a:rPr lang="en-US" sz="2000" b="1" smtClean="0"/>
              <a:t>How much space is there between the characters?</a:t>
            </a:r>
          </a:p>
          <a:p>
            <a:pPr eaLnBrk="1" hangingPunct="1">
              <a:lnSpc>
                <a:spcPct val="80000"/>
              </a:lnSpc>
              <a:buFontTx/>
              <a:buNone/>
            </a:pPr>
            <a:endParaRPr lang="en-US" sz="2000" smtClean="0">
              <a:solidFill>
                <a:srgbClr val="FFFFFF"/>
              </a:solidFill>
            </a:endParaRPr>
          </a:p>
          <a:p>
            <a:pPr eaLnBrk="1" hangingPunct="1">
              <a:lnSpc>
                <a:spcPct val="80000"/>
              </a:lnSpc>
              <a:buFontTx/>
              <a:buNone/>
            </a:pPr>
            <a:r>
              <a:rPr lang="en-US" sz="2000" smtClean="0">
                <a:solidFill>
                  <a:srgbClr val="FFFFFF"/>
                </a:solidFill>
              </a:rPr>
              <a:t>	The way people use space can be divided into four proxemic patterns.</a:t>
            </a:r>
          </a:p>
          <a:p>
            <a:pPr eaLnBrk="1" hangingPunct="1">
              <a:lnSpc>
                <a:spcPct val="80000"/>
              </a:lnSpc>
              <a:buFontTx/>
              <a:buNone/>
            </a:pPr>
            <a:endParaRPr lang="en-US" sz="2000" smtClean="0">
              <a:solidFill>
                <a:srgbClr val="FFFFFF"/>
              </a:solidFill>
            </a:endParaRPr>
          </a:p>
          <a:p>
            <a:pPr lvl="1" eaLnBrk="1" hangingPunct="1">
              <a:lnSpc>
                <a:spcPct val="80000"/>
              </a:lnSpc>
            </a:pPr>
            <a:r>
              <a:rPr lang="en-US" sz="1800" b="1" smtClean="0">
                <a:solidFill>
                  <a:srgbClr val="FFFFFF"/>
                </a:solidFill>
              </a:rPr>
              <a:t>Intimate distances</a:t>
            </a:r>
            <a:r>
              <a:rPr lang="en-US" sz="1800" smtClean="0">
                <a:solidFill>
                  <a:srgbClr val="FFFFFF"/>
                </a:solidFill>
              </a:rPr>
              <a:t>: the intimate distance ranges from skin contact to about eighteen inches away. This is the distance of physical involvement--of love, comfort, and tenderness between individuals. </a:t>
            </a:r>
          </a:p>
          <a:p>
            <a:pPr lvl="1" eaLnBrk="1" hangingPunct="1">
              <a:lnSpc>
                <a:spcPct val="80000"/>
              </a:lnSpc>
            </a:pPr>
            <a:r>
              <a:rPr lang="en-US" sz="1800" b="1" smtClean="0">
                <a:solidFill>
                  <a:srgbClr val="FFFFFF"/>
                </a:solidFill>
              </a:rPr>
              <a:t>Personal distances</a:t>
            </a:r>
            <a:r>
              <a:rPr lang="en-US" sz="1800" smtClean="0">
                <a:solidFill>
                  <a:srgbClr val="FFFFFF"/>
                </a:solidFill>
              </a:rPr>
              <a:t>: the personal distance ranges roughly from eighteen inches away to about four feet away. These distances tend to be reserved for friends and acquaintances. Personal distances preserve the privacy between individuals, yet these rages don't necessarily suggest exclusion, as intimate distances often do. </a:t>
            </a:r>
          </a:p>
          <a:p>
            <a:pPr lvl="1" eaLnBrk="1" hangingPunct="1">
              <a:lnSpc>
                <a:spcPct val="80000"/>
              </a:lnSpc>
            </a:pPr>
            <a:r>
              <a:rPr lang="en-US" sz="1800" b="1" smtClean="0">
                <a:solidFill>
                  <a:srgbClr val="FFFFFF"/>
                </a:solidFill>
              </a:rPr>
              <a:t>Social distances</a:t>
            </a:r>
            <a:r>
              <a:rPr lang="en-US" sz="1800" smtClean="0">
                <a:solidFill>
                  <a:srgbClr val="FFFFFF"/>
                </a:solidFill>
              </a:rPr>
              <a:t>: the social distance rages from four feet to about twelve feet. These distances are usually reserved for impersonal business and casual social gatherings. It's a friendly range in most cases, yet somewhat more formal than the personal distance. </a:t>
            </a:r>
          </a:p>
          <a:p>
            <a:pPr lvl="1" eaLnBrk="1" hangingPunct="1">
              <a:lnSpc>
                <a:spcPct val="80000"/>
              </a:lnSpc>
            </a:pPr>
            <a:r>
              <a:rPr lang="en-US" sz="1800" b="1" smtClean="0">
                <a:solidFill>
                  <a:srgbClr val="FFFFFF"/>
                </a:solidFill>
              </a:rPr>
              <a:t>Public distances</a:t>
            </a:r>
            <a:r>
              <a:rPr lang="en-US" sz="1800" smtClean="0">
                <a:solidFill>
                  <a:srgbClr val="FFFFFF"/>
                </a:solidFill>
              </a:rPr>
              <a:t>: The public distance extends from twelve feet to twenty-five feet or more. This range tends to be formal and rather detached</a:t>
            </a:r>
          </a:p>
          <a:p>
            <a:pPr eaLnBrk="1" hangingPunct="1">
              <a:lnSpc>
                <a:spcPct val="80000"/>
              </a:lnSpc>
            </a:pPr>
            <a:endParaRPr lang="en-US" sz="20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5662" name="Group 14"/>
          <p:cNvGraphicFramePr>
            <a:graphicFrameLocks noGrp="1"/>
          </p:cNvGraphicFramePr>
          <p:nvPr>
            <p:ph sz="quarter" idx="1"/>
          </p:nvPr>
        </p:nvGraphicFramePr>
        <p:xfrm>
          <a:off x="457200" y="1600200"/>
          <a:ext cx="4038600" cy="3352800"/>
        </p:xfrm>
        <a:graphic>
          <a:graphicData uri="http://schemas.openxmlformats.org/drawingml/2006/table">
            <a:tbl>
              <a:tblPr/>
              <a:tblGrid>
                <a:gridCol w="403860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anchor="ctr" horzOverflow="overflow">
                    <a:lnL>
                      <a:noFill/>
                    </a:lnL>
                    <a:lnR>
                      <a:noFill/>
                    </a:lnR>
                    <a:lnT>
                      <a:noFill/>
                    </a:lnT>
                    <a:lnB>
                      <a:noFill/>
                    </a:lnB>
                    <a:lnTlToBr>
                      <a:noFill/>
                    </a:lnTlToBr>
                    <a:lnBlToTr>
                      <a:noFill/>
                    </a:lnBlToTr>
                    <a:noFill/>
                  </a:tcPr>
                </a:tc>
              </a:tr>
              <a:tr h="18748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r>
                        <a:rPr kumimoji="0" lang="en-US" sz="180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                                                                                                                                      </a:t>
                      </a:r>
                    </a:p>
                  </a:txBody>
                  <a:tcPr anchor="ctr" horzOverflow="overflow">
                    <a:lnL>
                      <a:noFill/>
                    </a:lnL>
                    <a:lnR>
                      <a:noFill/>
                    </a:lnR>
                    <a:lnT>
                      <a:noFill/>
                    </a:lnT>
                    <a:lnB>
                      <a:noFill/>
                    </a:lnB>
                    <a:lnTlToBr>
                      <a:noFill/>
                    </a:lnTlToBr>
                    <a:lnBlToTr>
                      <a:noFill/>
                    </a:lnBlToTr>
                    <a:noFill/>
                  </a:tcPr>
                </a:tc>
              </a:tr>
            </a:tbl>
          </a:graphicData>
        </a:graphic>
      </p:graphicFrame>
      <p:pic>
        <p:nvPicPr>
          <p:cNvPr id="120837" name="Picture 9" descr="ghost"/>
          <p:cNvPicPr>
            <a:picLocks noChangeAspect="1" noChangeArrowheads="1"/>
          </p:cNvPicPr>
          <p:nvPr/>
        </p:nvPicPr>
        <p:blipFill>
          <a:blip r:embed="rId3"/>
          <a:srcRect/>
          <a:stretch>
            <a:fillRect/>
          </a:stretch>
        </p:blipFill>
        <p:spPr bwMode="auto">
          <a:xfrm>
            <a:off x="1371600" y="76200"/>
            <a:ext cx="6477000" cy="4318000"/>
          </a:xfrm>
          <a:prstGeom prst="rect">
            <a:avLst/>
          </a:prstGeom>
          <a:noFill/>
          <a:ln w="28575">
            <a:solidFill>
              <a:srgbClr val="000000"/>
            </a:solidFill>
            <a:miter lim="800000"/>
            <a:headEnd/>
            <a:tailEnd/>
          </a:ln>
        </p:spPr>
      </p:pic>
      <p:sp>
        <p:nvSpPr>
          <p:cNvPr id="155661" name="Rectangle 13"/>
          <p:cNvSpPr>
            <a:spLocks noGrp="1" noChangeArrowheads="1"/>
          </p:cNvSpPr>
          <p:nvPr>
            <p:ph type="body" sz="half" idx="3"/>
          </p:nvPr>
        </p:nvSpPr>
        <p:spPr>
          <a:xfrm>
            <a:off x="457200" y="4572000"/>
            <a:ext cx="8229600" cy="2057400"/>
          </a:xfrm>
        </p:spPr>
        <p:txBody>
          <a:bodyPr/>
          <a:lstStyle/>
          <a:p>
            <a:pPr algn="ctr" eaLnBrk="1" hangingPunct="1">
              <a:buFontTx/>
              <a:buNone/>
              <a:defRPr/>
            </a:pPr>
            <a:endParaRPr lang="en-US" sz="2400">
              <a:solidFill>
                <a:schemeClr val="bg1"/>
              </a:solidFill>
            </a:endParaRPr>
          </a:p>
          <a:p>
            <a:pPr algn="ctr" eaLnBrk="1" hangingPunct="1">
              <a:buFontTx/>
              <a:buNone/>
              <a:defRPr/>
            </a:pPr>
            <a:r>
              <a:rPr lang="en-US" sz="2400">
                <a:solidFill>
                  <a:schemeClr val="bg1"/>
                </a:solidFill>
              </a:rPr>
              <a:t>The distance in this shot is intimate, </a:t>
            </a:r>
          </a:p>
          <a:p>
            <a:pPr algn="ctr" eaLnBrk="1" hangingPunct="1">
              <a:buFontTx/>
              <a:buNone/>
              <a:defRPr/>
            </a:pPr>
            <a:r>
              <a:rPr lang="en-US" sz="2400">
                <a:solidFill>
                  <a:srgbClr val="66FF66"/>
                </a:solidFill>
                <a:effectLst>
                  <a:outerShdw blurRad="38100" dist="38100" dir="2700000" algn="tl">
                    <a:srgbClr val="000000"/>
                  </a:outerShdw>
                </a:effectLst>
              </a:rPr>
              <a:t>Signified</a:t>
            </a:r>
            <a:r>
              <a:rPr lang="en-US" sz="2400">
                <a:solidFill>
                  <a:srgbClr val="FFFF00"/>
                </a:solidFill>
                <a:effectLst>
                  <a:outerShdw blurRad="38100" dist="38100" dir="2700000" algn="tl">
                    <a:srgbClr val="000000"/>
                  </a:outerShdw>
                </a:effectLst>
              </a:rPr>
              <a:t>:</a:t>
            </a:r>
            <a:r>
              <a:rPr lang="en-US" sz="2400">
                <a:solidFill>
                  <a:schemeClr val="bg1"/>
                </a:solidFill>
              </a:rPr>
              <a:t> the characters are good friends and are </a:t>
            </a:r>
          </a:p>
          <a:p>
            <a:pPr algn="ctr" eaLnBrk="1" hangingPunct="1">
              <a:buFontTx/>
              <a:buNone/>
              <a:defRPr/>
            </a:pPr>
            <a:r>
              <a:rPr lang="en-US" sz="2400">
                <a:solidFill>
                  <a:schemeClr val="bg1"/>
                </a:solidFill>
              </a:rPr>
              <a:t>	comfortable with each other at this point in the film.</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solidFill>
                  <a:schemeClr val="accent3"/>
                </a:solidFill>
              </a:rPr>
              <a:t>             HOMEWORK</a:t>
            </a:r>
            <a:endParaRPr lang="en-US" dirty="0">
              <a:solidFill>
                <a:schemeClr val="accent3"/>
              </a:solidFill>
            </a:endParaRPr>
          </a:p>
        </p:txBody>
      </p:sp>
      <p:sp>
        <p:nvSpPr>
          <p:cNvPr id="5" name="Text Placeholder 4"/>
          <p:cNvSpPr>
            <a:spLocks noGrp="1"/>
          </p:cNvSpPr>
          <p:nvPr>
            <p:ph type="body" sz="half" idx="3"/>
          </p:nvPr>
        </p:nvSpPr>
        <p:spPr>
          <a:xfrm>
            <a:off x="457200" y="1752600"/>
            <a:ext cx="8229600" cy="2187575"/>
          </a:xfrm>
        </p:spPr>
        <p:txBody>
          <a:bodyPr/>
          <a:lstStyle/>
          <a:p>
            <a:pPr>
              <a:lnSpc>
                <a:spcPct val="90000"/>
              </a:lnSpc>
            </a:pPr>
            <a:r>
              <a:rPr lang="en-US" sz="2800" smtClean="0">
                <a:solidFill>
                  <a:srgbClr val="FFFFFF"/>
                </a:solidFill>
              </a:rPr>
              <a:t>Pick a scene from a film (one that you can find a picture of on the internet) and do your own case study (similar to the one we have just done in class)</a:t>
            </a:r>
          </a:p>
          <a:p>
            <a:pPr>
              <a:lnSpc>
                <a:spcPct val="90000"/>
              </a:lnSpc>
            </a:pPr>
            <a:endParaRPr lang="en-US" sz="2800" smtClean="0">
              <a:solidFill>
                <a:srgbClr val="FFFFFF"/>
              </a:solidFill>
            </a:endParaRPr>
          </a:p>
          <a:p>
            <a:pPr>
              <a:lnSpc>
                <a:spcPct val="90000"/>
              </a:lnSpc>
            </a:pPr>
            <a:r>
              <a:rPr lang="en-US" sz="2800" smtClean="0">
                <a:solidFill>
                  <a:srgbClr val="FFFFFF"/>
                </a:solidFill>
              </a:rPr>
              <a:t>Hand in date: </a:t>
            </a:r>
          </a:p>
          <a:p>
            <a:pPr>
              <a:lnSpc>
                <a:spcPct val="90000"/>
              </a:lnSpc>
            </a:pPr>
            <a:endParaRPr lang="en-US" sz="28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altLang="zh-TW" smtClean="0">
                <a:solidFill>
                  <a:schemeClr val="bg1"/>
                </a:solidFill>
                <a:ea typeface="新細明體" pitchFamily="1" charset="-120"/>
              </a:rPr>
              <a:t>2. Costume, Hair &amp; Make Up</a:t>
            </a:r>
          </a:p>
        </p:txBody>
      </p:sp>
      <p:sp>
        <p:nvSpPr>
          <p:cNvPr id="17411" name="Rectangle 3"/>
          <p:cNvSpPr>
            <a:spLocks noGrp="1" noChangeArrowheads="1"/>
          </p:cNvSpPr>
          <p:nvPr>
            <p:ph type="body" idx="1"/>
          </p:nvPr>
        </p:nvSpPr>
        <p:spPr>
          <a:xfrm>
            <a:off x="395288" y="1773238"/>
            <a:ext cx="8229600" cy="4452937"/>
          </a:xfrm>
        </p:spPr>
        <p:txBody>
          <a:bodyPr/>
          <a:lstStyle/>
          <a:p>
            <a:pPr marL="533400" indent="-533400" eaLnBrk="1" hangingPunct="1">
              <a:lnSpc>
                <a:spcPct val="80000"/>
              </a:lnSpc>
            </a:pPr>
            <a:r>
              <a:rPr lang="en-GB" altLang="zh-TW" sz="2800" smtClean="0">
                <a:solidFill>
                  <a:srgbClr val="FF7C80"/>
                </a:solidFill>
                <a:ea typeface="新細明體" pitchFamily="1" charset="-120"/>
              </a:rPr>
              <a:t>Costume, Hair &amp; Make Up act as an instant indicator to us of a character’s personality, status &amp; job</a:t>
            </a:r>
          </a:p>
          <a:p>
            <a:pPr marL="533400" indent="-533400" eaLnBrk="1" hangingPunct="1">
              <a:lnSpc>
                <a:spcPct val="80000"/>
              </a:lnSpc>
              <a:buFontTx/>
              <a:buNone/>
            </a:pPr>
            <a:endParaRPr lang="en-GB" altLang="zh-TW" sz="2800" smtClean="0">
              <a:solidFill>
                <a:srgbClr val="FF7C80"/>
              </a:solidFill>
              <a:ea typeface="新細明體" pitchFamily="1" charset="-120"/>
            </a:endParaRPr>
          </a:p>
          <a:p>
            <a:pPr marL="533400" indent="-533400" eaLnBrk="1" hangingPunct="1">
              <a:lnSpc>
                <a:spcPct val="80000"/>
              </a:lnSpc>
            </a:pPr>
            <a:r>
              <a:rPr lang="en-GB" altLang="zh-TW" sz="2800" smtClean="0">
                <a:solidFill>
                  <a:srgbClr val="FFFFFF"/>
                </a:solidFill>
                <a:ea typeface="新細明體" pitchFamily="1" charset="-120"/>
              </a:rPr>
              <a:t>It tells us immediately whether the film is set in the present and what society/or culture it will centre around</a:t>
            </a:r>
          </a:p>
          <a:p>
            <a:pPr marL="533400" indent="-533400" eaLnBrk="1" hangingPunct="1">
              <a:lnSpc>
                <a:spcPct val="80000"/>
              </a:lnSpc>
            </a:pPr>
            <a:endParaRPr lang="en-GB" altLang="zh-TW" sz="2800" smtClean="0">
              <a:solidFill>
                <a:srgbClr val="FF7C80"/>
              </a:solidFill>
              <a:ea typeface="新細明體" pitchFamily="1" charset="-120"/>
            </a:endParaRPr>
          </a:p>
          <a:p>
            <a:pPr marL="533400" indent="-533400" eaLnBrk="1" hangingPunct="1">
              <a:lnSpc>
                <a:spcPct val="80000"/>
              </a:lnSpc>
            </a:pPr>
            <a:r>
              <a:rPr lang="en-GB" altLang="zh-TW" sz="2800" smtClean="0">
                <a:solidFill>
                  <a:srgbClr val="FF7C80"/>
                </a:solidFill>
                <a:ea typeface="新細明體" pitchFamily="1" charset="-120"/>
              </a:rPr>
              <a:t>Certain costumes can signify certain individuals (i.e. black cloak of a vampire, Spidey’s Spiderman suit)</a:t>
            </a:r>
          </a:p>
          <a:p>
            <a:pPr marL="533400" indent="-533400" eaLnBrk="1" hangingPunct="1">
              <a:lnSpc>
                <a:spcPct val="80000"/>
              </a:lnSpc>
              <a:buFontTx/>
              <a:buNone/>
            </a:pPr>
            <a:endParaRPr lang="en-GB" altLang="zh-TW" sz="2800" smtClean="0">
              <a:solidFill>
                <a:srgbClr val="FF7C80"/>
              </a:solidFill>
              <a:ea typeface="新細明體" pitchFamily="1" charset="-120"/>
            </a:endParaRPr>
          </a:p>
          <a:p>
            <a:pPr marL="533400" indent="-533400" eaLnBrk="1" hangingPunct="1">
              <a:lnSpc>
                <a:spcPct val="80000"/>
              </a:lnSpc>
            </a:pPr>
            <a:endParaRPr lang="en-GB" altLang="zh-TW" sz="2800" smtClean="0">
              <a:solidFill>
                <a:srgbClr val="FFFFFF"/>
              </a:solidFill>
              <a:ea typeface="新細明體" pitchFamily="1" charset="-120"/>
            </a:endParaRPr>
          </a:p>
          <a:p>
            <a:pPr marL="533400" indent="-533400" eaLnBrk="1" hangingPunct="1">
              <a:lnSpc>
                <a:spcPct val="80000"/>
              </a:lnSpc>
            </a:pPr>
            <a:endParaRPr lang="en-GB" altLang="zh-TW" sz="2800" smtClean="0">
              <a:solidFill>
                <a:srgbClr val="FFFFFF"/>
              </a:solidFill>
              <a:ea typeface="新細明體" pitchFamily="1" charset="-120"/>
            </a:endParaRPr>
          </a:p>
          <a:p>
            <a:pPr marL="533400" indent="-533400" eaLnBrk="1" hangingPunct="1">
              <a:lnSpc>
                <a:spcPct val="80000"/>
              </a:lnSpc>
            </a:pPr>
            <a:endParaRPr lang="zh-TW" altLang="en-GB" sz="2800" smtClean="0">
              <a:solidFill>
                <a:srgbClr val="FF7C80"/>
              </a:solidFill>
              <a:ea typeface="新細明體" pitchFamily="1" charset="-120"/>
            </a:endParaRPr>
          </a:p>
        </p:txBody>
      </p:sp>
      <p:sp>
        <p:nvSpPr>
          <p:cNvPr id="27652" name="Text Box 4"/>
          <p:cNvSpPr txBox="1">
            <a:spLocks noChangeArrowheads="1"/>
          </p:cNvSpPr>
          <p:nvPr/>
        </p:nvSpPr>
        <p:spPr bwMode="auto">
          <a:xfrm>
            <a:off x="5795963" y="1268413"/>
            <a:ext cx="2232025" cy="366712"/>
          </a:xfrm>
          <a:prstGeom prst="rect">
            <a:avLst/>
          </a:prstGeom>
          <a:noFill/>
          <a:ln w="9525">
            <a:noFill/>
            <a:miter lim="800000"/>
            <a:headEnd/>
            <a:tailEnd/>
          </a:ln>
        </p:spPr>
        <p:txBody>
          <a:bodyPr>
            <a:spAutoFit/>
          </a:bodyPr>
          <a:lstStyle/>
          <a:p>
            <a:pPr algn="l">
              <a:spcBef>
                <a:spcPct val="50000"/>
              </a:spcBef>
            </a:pPr>
            <a:endParaRPr lang="zh-TW" altLang="en-US">
              <a:ea typeface="新細明體" pitchFamily="1"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checkerboard(across)">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checkerboard(across)">
                                      <p:cBhvr>
                                        <p:cTn id="12" dur="500"/>
                                        <p:tgtEl>
                                          <p:spTgt spid="174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animEffect transition="in" filter="checkerboard(across)">
                                      <p:cBhvr>
                                        <p:cTn id="17"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3" descr="Horror.jpg"/>
          <p:cNvPicPr>
            <a:picLocks noGrp="1" noChangeAspect="1"/>
          </p:cNvPicPr>
          <p:nvPr>
            <p:ph idx="4294967295"/>
          </p:nvPr>
        </p:nvPicPr>
        <p:blipFill>
          <a:blip r:embed="rId3"/>
          <a:srcRect l="-22765" r="-22765"/>
          <a:stretch>
            <a:fillRect/>
          </a:stretch>
        </p:blipFill>
        <p:spPr>
          <a:xfrm>
            <a:off x="0" y="1096963"/>
            <a:ext cx="9144000" cy="50292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3" descr="w2.jpg"/>
          <p:cNvPicPr>
            <a:picLocks noGrp="1" noChangeAspect="1"/>
          </p:cNvPicPr>
          <p:nvPr>
            <p:ph idx="4294967295"/>
          </p:nvPr>
        </p:nvPicPr>
        <p:blipFill>
          <a:blip r:embed="rId3"/>
          <a:srcRect l="-10550" r="-10550"/>
          <a:stretch>
            <a:fillRect/>
          </a:stretch>
        </p:blipFill>
        <p:spPr>
          <a:xfrm>
            <a:off x="0" y="2362200"/>
            <a:ext cx="4800600" cy="2640013"/>
          </a:xfrm>
        </p:spPr>
      </p:pic>
      <p:pic>
        <p:nvPicPr>
          <p:cNvPr id="30723" name="Picture 4" descr="w1.jpg"/>
          <p:cNvPicPr>
            <a:picLocks noChangeAspect="1"/>
          </p:cNvPicPr>
          <p:nvPr/>
        </p:nvPicPr>
        <p:blipFill>
          <a:blip r:embed="rId4"/>
          <a:srcRect/>
          <a:stretch>
            <a:fillRect/>
          </a:stretch>
        </p:blipFill>
        <p:spPr bwMode="auto">
          <a:xfrm>
            <a:off x="5105400" y="838200"/>
            <a:ext cx="34163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3" descr="g1.jpg"/>
          <p:cNvPicPr>
            <a:picLocks noGrp="1" noChangeAspect="1"/>
          </p:cNvPicPr>
          <p:nvPr>
            <p:ph idx="4294967295"/>
          </p:nvPr>
        </p:nvPicPr>
        <p:blipFill>
          <a:blip r:embed="rId3"/>
          <a:srcRect l="-15202" r="-15202"/>
          <a:stretch>
            <a:fillRect/>
          </a:stretch>
        </p:blipFill>
        <p:spPr>
          <a:xfrm>
            <a:off x="0" y="2286000"/>
            <a:ext cx="3962400" cy="3268663"/>
          </a:xfrm>
        </p:spPr>
      </p:pic>
      <p:pic>
        <p:nvPicPr>
          <p:cNvPr id="31747" name="Picture 4" descr="g2.jpg"/>
          <p:cNvPicPr>
            <a:picLocks noChangeAspect="1"/>
          </p:cNvPicPr>
          <p:nvPr/>
        </p:nvPicPr>
        <p:blipFill>
          <a:blip r:embed="rId4"/>
          <a:srcRect/>
          <a:stretch>
            <a:fillRect/>
          </a:stretch>
        </p:blipFill>
        <p:spPr bwMode="auto">
          <a:xfrm>
            <a:off x="4343400" y="2286000"/>
            <a:ext cx="4406900" cy="3259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pitchFamily="-111" charset="0"/>
            <a:ea typeface="Arial" pitchFamily="-111" charset="0"/>
            <a:cs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pitchFamily="-111" charset="0"/>
            <a:ea typeface="Arial" pitchFamily="-111" charset="0"/>
            <a:cs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280</TotalTime>
  <Words>1703</Words>
  <Application>Microsoft Office PowerPoint</Application>
  <PresentationFormat>On-screen Show (4:3)</PresentationFormat>
  <Paragraphs>314</Paragraphs>
  <Slides>57</Slides>
  <Notes>57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新細明體</vt:lpstr>
      <vt:lpstr>Modern No. 20</vt:lpstr>
      <vt:lpstr>Default Design</vt:lpstr>
      <vt:lpstr> F&amp;VP12 </vt:lpstr>
      <vt:lpstr>Session Aims</vt:lpstr>
      <vt:lpstr>Definition: Mise En Scene</vt:lpstr>
      <vt:lpstr>The 5 Elements of Mise en Scene</vt:lpstr>
      <vt:lpstr>1. Settings &amp; Props</vt:lpstr>
      <vt:lpstr>2. Costume, Hair &amp; Make Up</vt:lpstr>
      <vt:lpstr>Slide 7</vt:lpstr>
      <vt:lpstr>Slide 8</vt:lpstr>
      <vt:lpstr>Slide 9</vt:lpstr>
      <vt:lpstr>Slide 10</vt:lpstr>
      <vt:lpstr>3. Facial Expressions &amp; Body Language</vt:lpstr>
      <vt:lpstr>IMAGE 1</vt:lpstr>
      <vt:lpstr>IMAGE 2</vt:lpstr>
      <vt:lpstr>IMAGE 3</vt:lpstr>
      <vt:lpstr>4. Positioning of Characters &amp; Objects within a frame</vt:lpstr>
      <vt:lpstr>IMAGE 1</vt:lpstr>
      <vt:lpstr>IMAGE 2</vt:lpstr>
      <vt:lpstr>IMAGE 3</vt:lpstr>
      <vt:lpstr>IMAGE 4</vt:lpstr>
      <vt:lpstr>Colour</vt:lpstr>
      <vt:lpstr>5. Lighting &amp; Colour</vt:lpstr>
      <vt:lpstr>Types of Lighting</vt:lpstr>
      <vt:lpstr>Types of Lighting</vt:lpstr>
      <vt:lpstr>What types of lighting are used in the following images:</vt:lpstr>
      <vt:lpstr>TASK: For each image, answer the following questions:</vt:lpstr>
      <vt:lpstr>Analysing Mise en Scene</vt:lpstr>
      <vt:lpstr>Slide 27</vt:lpstr>
      <vt:lpstr>Slide 28</vt:lpstr>
      <vt:lpstr>Slide 29</vt:lpstr>
      <vt:lpstr>Slide 30</vt:lpstr>
      <vt:lpstr>Slide 31</vt:lpstr>
      <vt:lpstr>Analyse a sequence </vt:lpstr>
      <vt:lpstr>ACTIVITY </vt:lpstr>
      <vt:lpstr>Slide 34</vt:lpstr>
      <vt:lpstr>The Dominant</vt:lpstr>
      <vt:lpstr>Slide 36</vt:lpstr>
      <vt:lpstr>Lighting Key</vt:lpstr>
      <vt:lpstr>Slide 38</vt:lpstr>
      <vt:lpstr>Shot and Camera Proxemics</vt:lpstr>
      <vt:lpstr>Slide 40</vt:lpstr>
      <vt:lpstr>Camera Angle</vt:lpstr>
      <vt:lpstr>Slide 42</vt:lpstr>
      <vt:lpstr>Colour Values</vt:lpstr>
      <vt:lpstr>Slide 44</vt:lpstr>
      <vt:lpstr>Subsidiary Contrasts</vt:lpstr>
      <vt:lpstr>Slide 46</vt:lpstr>
      <vt:lpstr>Density</vt:lpstr>
      <vt:lpstr>Slide 48</vt:lpstr>
      <vt:lpstr>Framing</vt:lpstr>
      <vt:lpstr>Slide 50</vt:lpstr>
      <vt:lpstr>Character Placement</vt:lpstr>
      <vt:lpstr>Slide 52</vt:lpstr>
      <vt:lpstr>Staging Positions</vt:lpstr>
      <vt:lpstr>Slide 54</vt:lpstr>
      <vt:lpstr>Character Proxemics</vt:lpstr>
      <vt:lpstr>Slide 56</vt:lpstr>
      <vt:lpstr>             HOMEWORK</vt:lpstr>
    </vt:vector>
  </TitlesOfParts>
  <Company>Becky Ellis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Film Studies  Unit FS1</dc:title>
  <dc:creator>Michael Barker</dc:creator>
  <cp:lastModifiedBy>User</cp:lastModifiedBy>
  <cp:revision>9</cp:revision>
  <dcterms:created xsi:type="dcterms:W3CDTF">2012-09-07T07:06:05Z</dcterms:created>
  <dcterms:modified xsi:type="dcterms:W3CDTF">2016-02-25T12:16:07Z</dcterms:modified>
</cp:coreProperties>
</file>