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7" r:id="rId14"/>
    <p:sldId id="278" r:id="rId15"/>
    <p:sldId id="279" r:id="rId16"/>
    <p:sldId id="268" r:id="rId17"/>
    <p:sldId id="269" r:id="rId18"/>
    <p:sldId id="272" r:id="rId19"/>
    <p:sldId id="270" r:id="rId20"/>
    <p:sldId id="273" r:id="rId21"/>
    <p:sldId id="274" r:id="rId22"/>
    <p:sldId id="275" r:id="rId23"/>
    <p:sldId id="280" r:id="rId24"/>
    <p:sldId id="276" r:id="rId25"/>
    <p:sldId id="281" r:id="rId26"/>
    <p:sldId id="304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271" r:id="rId5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6747" autoAdjust="0"/>
    <p:restoredTop sz="94660"/>
  </p:normalViewPr>
  <p:slideViewPr>
    <p:cSldViewPr>
      <p:cViewPr varScale="1">
        <p:scale>
          <a:sx n="114" d="100"/>
          <a:sy n="114" d="100"/>
        </p:scale>
        <p:origin x="-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printerSettings" Target="printerSettings/printerSettings1.bin"/><Relationship Id="rId55" Type="http://schemas.openxmlformats.org/officeDocument/2006/relationships/tableStyles" Target="tableStyles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presProps" Target="presProps.xml"/><Relationship Id="rId54" Type="http://schemas.openxmlformats.org/officeDocument/2006/relationships/theme" Target="theme/theme1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viewProps" Target="view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B470C-D944-4B68-A0B7-E8F145718002}" type="datetimeFigureOut">
              <a:rPr lang="fr-FR"/>
              <a:pPr>
                <a:defRPr/>
              </a:pPr>
              <a:t>2/15/16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4D154-4111-49FB-8DA1-11FE5EAC315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A4C9B-8F6F-46DE-A793-7D2567A3B52D}" type="datetimeFigureOut">
              <a:rPr lang="fr-FR"/>
              <a:pPr>
                <a:defRPr/>
              </a:pPr>
              <a:t>2/15/16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1F0FA-E4C1-4528-B8AC-9BB7E0ABE5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75244-D5A4-4B69-849A-8961D972CADB}" type="datetimeFigureOut">
              <a:rPr lang="fr-FR"/>
              <a:pPr>
                <a:defRPr/>
              </a:pPr>
              <a:t>2/15/16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5609-2A3B-4A8E-9EF7-3C817436585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BE5F2-12C9-4724-8542-AB6259FEB0B9}" type="datetimeFigureOut">
              <a:rPr lang="fr-FR"/>
              <a:pPr>
                <a:defRPr/>
              </a:pPr>
              <a:t>2/15/16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13333-B6C7-4486-B0E3-0073DB9C5AB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C49F0-F9ED-4F75-944A-2F44F5D95470}" type="datetimeFigureOut">
              <a:rPr lang="fr-FR"/>
              <a:pPr>
                <a:defRPr/>
              </a:pPr>
              <a:t>2/15/16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C10E0-E99D-4012-A2D9-51952128121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6B11A-CD4C-427A-91C2-2B95CABFD830}" type="datetimeFigureOut">
              <a:rPr lang="fr-FR"/>
              <a:pPr>
                <a:defRPr/>
              </a:pPr>
              <a:t>2/15/16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D24E-61F3-4BDC-8D09-63F02F6008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2F2A-5398-49F6-B3E0-B2FB23B87577}" type="datetimeFigureOut">
              <a:rPr lang="fr-FR"/>
              <a:pPr>
                <a:defRPr/>
              </a:pPr>
              <a:t>2/15/16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B4F4B-7968-4766-8BEA-03168F01897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CAD850-EFEA-40D1-9235-7A3F11AC9F94}" type="datetimeFigureOut">
              <a:rPr lang="fr-FR"/>
              <a:pPr>
                <a:defRPr/>
              </a:pPr>
              <a:t>2/15/16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4A63C-7BD7-4D7C-8D39-58B768918D9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28D72-090C-4ABD-B24F-0578FC42B38A}" type="datetimeFigureOut">
              <a:rPr lang="fr-FR"/>
              <a:pPr>
                <a:defRPr/>
              </a:pPr>
              <a:t>2/15/16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B2447-3065-4691-9B92-79AC5823B0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168ED-4468-43A1-8F9C-D7F587E684C0}" type="datetimeFigureOut">
              <a:rPr lang="fr-FR"/>
              <a:pPr>
                <a:defRPr/>
              </a:pPr>
              <a:t>2/15/16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05AC1-94C7-4F96-982B-3F637BF3FC8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ACAF4-AEA7-41A9-8318-5B5F83102123}" type="datetimeFigureOut">
              <a:rPr lang="fr-FR"/>
              <a:pPr>
                <a:defRPr/>
              </a:pPr>
              <a:t>2/15/16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95E66-28FB-4689-AEFC-279CB8B916F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title style</a:t>
            </a:r>
          </a:p>
        </p:txBody>
      </p:sp>
      <p:sp>
        <p:nvSpPr>
          <p:cNvPr id="1741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3B555BE-DEC9-44D0-B3AC-32A0AADD926B}" type="datetimeFigureOut">
              <a:rPr lang="fr-FR"/>
              <a:pPr>
                <a:defRPr/>
              </a:pPr>
              <a:t>2/15/16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641A059-0402-4DE1-B4C2-650DF02E1B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3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6" Type="http://schemas.openxmlformats.org/officeDocument/2006/relationships/image" Target="../media/image35.png"/><Relationship Id="rId4" Type="http://schemas.openxmlformats.org/officeDocument/2006/relationships/image" Target="../media/image33.png"/><Relationship Id="rId1" Type="http://schemas.openxmlformats.org/officeDocument/2006/relationships/audio" Target="file:///C:\Users\Jean-Yves\Music\Chanel_soundtrack\chanel5_short%20version.mp3" TargetMode="Externa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2.jpeg"/><Relationship Id="rId5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5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smtClean="0"/>
              <a:t>Storyboarding: from Ideas to Pictures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750" y="908050"/>
            <a:ext cx="8229600" cy="4525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>
                <a:ea typeface="+mn-ea"/>
                <a:cs typeface="+mn-cs"/>
              </a:rPr>
              <a:t>II. </a:t>
            </a:r>
            <a:r>
              <a:rPr lang="fr-FR" b="1" dirty="0" err="1" smtClean="0">
                <a:ea typeface="+mn-ea"/>
                <a:cs typeface="+mn-cs"/>
              </a:rPr>
              <a:t>What</a:t>
            </a:r>
            <a:r>
              <a:rPr lang="fr-FR" b="1" dirty="0" smtClean="0">
                <a:ea typeface="+mn-ea"/>
                <a:cs typeface="+mn-cs"/>
              </a:rPr>
              <a:t> </a:t>
            </a:r>
            <a:r>
              <a:rPr lang="fr-FR" b="1" dirty="0" err="1" smtClean="0">
                <a:ea typeface="+mn-ea"/>
                <a:cs typeface="+mn-cs"/>
              </a:rPr>
              <a:t>is</a:t>
            </a:r>
            <a:r>
              <a:rPr lang="fr-FR" b="1" dirty="0" smtClean="0">
                <a:ea typeface="+mn-ea"/>
                <a:cs typeface="+mn-cs"/>
              </a:rPr>
              <a:t> </a:t>
            </a:r>
            <a:r>
              <a:rPr lang="fr-FR" b="1" dirty="0" err="1" smtClean="0">
                <a:ea typeface="+mn-ea"/>
                <a:cs typeface="+mn-cs"/>
              </a:rPr>
              <a:t>it</a:t>
            </a:r>
            <a:r>
              <a:rPr lang="fr-FR" b="1" dirty="0" smtClean="0">
                <a:ea typeface="+mn-ea"/>
                <a:cs typeface="+mn-cs"/>
              </a:rPr>
              <a:t> for?</a:t>
            </a: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Storyboarding </a:t>
            </a:r>
            <a:r>
              <a:rPr lang="en-US" dirty="0">
                <a:ea typeface="+mn-ea"/>
                <a:cs typeface="+mn-cs"/>
              </a:rPr>
              <a:t>is </a:t>
            </a:r>
            <a:r>
              <a:rPr lang="en-US" dirty="0" smtClean="0">
                <a:ea typeface="+mn-ea"/>
                <a:cs typeface="+mn-cs"/>
              </a:rPr>
              <a:t>an </a:t>
            </a:r>
            <a:r>
              <a:rPr lang="en-US" dirty="0">
                <a:ea typeface="+mn-ea"/>
                <a:cs typeface="+mn-cs"/>
              </a:rPr>
              <a:t>essential part of the creation process: it helps figures out the cinematic language of a shot, a scene, a sequence, or a whole film.</a:t>
            </a:r>
            <a:endParaRPr lang="fr-FR" dirty="0">
              <a:ea typeface="+mn-ea"/>
              <a:cs typeface="+mn-cs"/>
            </a:endParaRP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39750" y="4149725"/>
            <a:ext cx="82804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 sz="3200">
                <a:latin typeface="Calibri" charset="0"/>
              </a:rPr>
              <a:t>It answers the question “What is the most visually effective way of expressing the ideas of the screenplay?”</a:t>
            </a:r>
            <a:endParaRPr lang="fr-FR" sz="32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fr-FR" smtClean="0"/>
          </a:p>
          <a:p>
            <a:pPr algn="ctr">
              <a:buFont typeface="Arial" charset="0"/>
              <a:buNone/>
            </a:pPr>
            <a:r>
              <a:rPr lang="fr-FR" smtClean="0"/>
              <a:t>A suggested direction</a:t>
            </a:r>
          </a:p>
          <a:p>
            <a:pPr algn="ctr">
              <a:buFont typeface="Arial" charset="0"/>
              <a:buNone/>
            </a:pPr>
            <a:r>
              <a:rPr lang="fr-FR" smtClean="0"/>
              <a:t>+</a:t>
            </a:r>
          </a:p>
          <a:p>
            <a:pPr algn="ctr">
              <a:buFont typeface="Arial" charset="0"/>
              <a:buNone/>
            </a:pPr>
            <a:r>
              <a:rPr lang="fr-FR" smtClean="0"/>
              <a:t>A blueprint for editing</a:t>
            </a:r>
          </a:p>
          <a:p>
            <a:pPr algn="ctr">
              <a:buFont typeface="Arial" charset="0"/>
              <a:buNone/>
            </a:pPr>
            <a:endParaRPr lang="fr-FR" smtClean="0"/>
          </a:p>
          <a:p>
            <a:pPr>
              <a:buFont typeface="Arial" charset="0"/>
              <a:buNone/>
            </a:pPr>
            <a:endParaRPr lang="fr-FR" smtClean="0"/>
          </a:p>
        </p:txBody>
      </p:sp>
      <p:sp>
        <p:nvSpPr>
          <p:cNvPr id="4" name="Flèche vers le bas 3"/>
          <p:cNvSpPr/>
          <p:nvPr/>
        </p:nvSpPr>
        <p:spPr>
          <a:xfrm>
            <a:off x="4427538" y="4076700"/>
            <a:ext cx="288925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042988" y="4868863"/>
            <a:ext cx="70580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>
                <a:latin typeface="Calibri" charset="0"/>
              </a:rPr>
              <a:t>A storyboard brings out the visual continuity of a scene</a:t>
            </a:r>
            <a:endParaRPr lang="fr-FR" sz="3200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fr-FR" smtClean="0"/>
              <a:t>Looking for the right cut: what’s new?</a:t>
            </a:r>
          </a:p>
        </p:txBody>
      </p:sp>
      <p:pic>
        <p:nvPicPr>
          <p:cNvPr id="4" name="Image 3" descr="NbyNW boards 10_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12875"/>
            <a:ext cx="7315200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900113" y="1341438"/>
            <a:ext cx="3671887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Thornhill </a:t>
            </a:r>
            <a:r>
              <a:rPr lang="fr-FR" sz="14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runs</a:t>
            </a:r>
            <a:r>
              <a:rPr lang="fr-FR" sz="14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fr-FR" sz="14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his</a:t>
            </a:r>
            <a:r>
              <a:rPr lang="fr-FR" sz="14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life </a:t>
            </a:r>
            <a:r>
              <a:rPr lang="fr-FR" sz="14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through</a:t>
            </a:r>
            <a:r>
              <a:rPr lang="fr-FR" sz="14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a </a:t>
            </a:r>
            <a:r>
              <a:rPr lang="fr-FR" sz="14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cornfield</a:t>
            </a:r>
            <a:endParaRPr lang="fr-FR" sz="1400" b="1" dirty="0">
              <a:solidFill>
                <a:schemeClr val="bg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581" name="ZoneTexte 5"/>
          <p:cNvSpPr txBox="1">
            <a:spLocks noChangeArrowheads="1"/>
          </p:cNvSpPr>
          <p:nvPr/>
        </p:nvSpPr>
        <p:spPr bwMode="auto">
          <a:xfrm>
            <a:off x="5003800" y="1412875"/>
            <a:ext cx="3024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787900" y="1341438"/>
            <a:ext cx="3168650" cy="306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Cut</a:t>
            </a:r>
            <a:r>
              <a:rPr lang="fr-FR" sz="14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/New info: T. </a:t>
            </a:r>
            <a:r>
              <a:rPr lang="fr-FR" sz="14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gets</a:t>
            </a:r>
            <a:r>
              <a:rPr lang="fr-FR" sz="14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out; </a:t>
            </a:r>
            <a:r>
              <a:rPr lang="fr-FR" sz="14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he</a:t>
            </a:r>
            <a:r>
              <a:rPr lang="fr-FR" sz="14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4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4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4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exposed</a:t>
            </a:r>
            <a:endParaRPr lang="fr-FR" sz="1400" b="1" dirty="0">
              <a:solidFill>
                <a:schemeClr val="bg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87450" y="3716338"/>
            <a:ext cx="31686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Cut</a:t>
            </a:r>
            <a:r>
              <a:rPr lang="fr-FR" sz="14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/New info:  T. </a:t>
            </a:r>
            <a:r>
              <a:rPr lang="fr-FR" sz="14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4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4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panick</a:t>
            </a:r>
            <a:r>
              <a:rPr lang="fr-FR" sz="14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-</a:t>
            </a:r>
            <a:r>
              <a:rPr lang="fr-FR" sz="14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stricken</a:t>
            </a:r>
            <a:endParaRPr lang="fr-FR" sz="1400" b="1" dirty="0">
              <a:solidFill>
                <a:schemeClr val="bg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716463" y="3716338"/>
            <a:ext cx="338455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4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Cut</a:t>
            </a:r>
            <a:r>
              <a:rPr lang="fr-FR" sz="14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/New info: the plane </a:t>
            </a:r>
            <a:r>
              <a:rPr lang="fr-FR" sz="14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is</a:t>
            </a:r>
            <a:r>
              <a:rPr lang="fr-FR" sz="14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400" b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nosediving</a:t>
            </a:r>
            <a:r>
              <a:rPr lang="fr-FR" sz="14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on T.</a:t>
            </a:r>
            <a:endParaRPr lang="fr-FR" sz="1400" b="1" dirty="0">
              <a:solidFill>
                <a:schemeClr val="bg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1979613" y="6092825"/>
            <a:ext cx="5256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latin typeface="Calibri" charset="0"/>
              </a:rPr>
              <a:t>From the storyboard for </a:t>
            </a:r>
            <a:r>
              <a:rPr lang="fr-FR" i="1">
                <a:latin typeface="Calibri" charset="0"/>
              </a:rPr>
              <a:t>North by Northwest</a:t>
            </a:r>
            <a:r>
              <a:rPr lang="fr-FR">
                <a:latin typeface="Calibri" charset="0"/>
              </a:rPr>
              <a:t> (1959)</a:t>
            </a:r>
            <a:endParaRPr lang="fr-FR" i="1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smtClean="0"/>
              <a:t>Continuity editing: three basic rules to play by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108075"/>
          </a:xfrm>
        </p:spPr>
        <p:txBody>
          <a:bodyPr/>
          <a:lstStyle/>
          <a:p>
            <a:pPr marL="514350" indent="-514350">
              <a:buFont typeface="Calibri" charset="0"/>
              <a:buAutoNum type="arabicPeriod"/>
            </a:pPr>
            <a:r>
              <a:rPr lang="fr-FR" smtClean="0"/>
              <a:t>Make sure that consecutive shots of the same action are linked by</a:t>
            </a:r>
          </a:p>
          <a:p>
            <a:pPr marL="514350" indent="-514350">
              <a:buFont typeface="Arial" charset="0"/>
              <a:buNone/>
            </a:pPr>
            <a:endParaRPr lang="fr-FR" smtClean="0"/>
          </a:p>
          <a:p>
            <a:pPr marL="514350" indent="-514350">
              <a:buFont typeface="Calibri" charset="0"/>
              <a:buAutoNum type="arabicPeriod"/>
            </a:pPr>
            <a:endParaRPr lang="fr-FR"/>
          </a:p>
        </p:txBody>
      </p:sp>
      <p:pic>
        <p:nvPicPr>
          <p:cNvPr id="4" name="Image 3" descr="raccord_ex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536950"/>
            <a:ext cx="49911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2555875" y="2916238"/>
            <a:ext cx="33845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3200">
                <a:latin typeface="Calibri" charset="0"/>
              </a:rPr>
              <a:t>a match on action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908175" y="2916238"/>
            <a:ext cx="48244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3200">
                <a:latin typeface="Calibri" charset="0"/>
              </a:rPr>
              <a:t>or a screen-direction match</a:t>
            </a:r>
          </a:p>
        </p:txBody>
      </p:sp>
      <p:pic>
        <p:nvPicPr>
          <p:cNvPr id="8" name="Image 7" descr="raccord_ex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3573463"/>
            <a:ext cx="4913313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2411413" y="2916238"/>
            <a:ext cx="38163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3200">
                <a:latin typeface="Calibri" charset="0"/>
              </a:rPr>
              <a:t>or an eye-line match</a:t>
            </a:r>
          </a:p>
        </p:txBody>
      </p:sp>
      <p:pic>
        <p:nvPicPr>
          <p:cNvPr id="10" name="Image 9" descr="raccord_ex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82775" y="3644900"/>
            <a:ext cx="4849813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6227763" y="6237288"/>
            <a:ext cx="27368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100">
                <a:latin typeface="Calibri" charset="0"/>
              </a:rPr>
              <a:t>All the illustrations  are from </a:t>
            </a:r>
            <a:r>
              <a:rPr lang="fr-FR" sz="1100" i="1">
                <a:latin typeface="Calibri" charset="0"/>
              </a:rPr>
              <a:t>Le Guide pratique du storyboard</a:t>
            </a:r>
            <a:r>
              <a:rPr lang="fr-FR" sz="1100">
                <a:latin typeface="Calibri" charset="0"/>
              </a:rPr>
              <a:t>, Scope éditions, p. 62</a:t>
            </a: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1979613" y="5148263"/>
            <a:ext cx="4464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latin typeface="Calibri" charset="0"/>
              </a:rPr>
              <a:t>(For consecutive shots of the same subject)</a:t>
            </a:r>
          </a:p>
        </p:txBody>
      </p:sp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1042988" y="5516563"/>
            <a:ext cx="63373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en-US">
                <a:latin typeface="Calibri" charset="0"/>
              </a:rPr>
              <a:t>Note: “the line of vision”: a key element for both the composition of the panel and the dramatic information it conveys.</a:t>
            </a:r>
            <a:endParaRPr lang="fr-FR">
              <a:latin typeface="Calibri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2124075" y="4005263"/>
            <a:ext cx="2016125" cy="360362"/>
          </a:xfrm>
          <a:prstGeom prst="straightConnector1">
            <a:avLst/>
          </a:prstGeom>
          <a:ln w="57150">
            <a:solidFill>
              <a:srgbClr val="FF0000">
                <a:alpha val="64000"/>
              </a:srgbClr>
            </a:solidFill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  <p:bldP spid="6" grpId="1"/>
      <p:bldP spid="7" grpId="0"/>
      <p:bldP spid="7" grpId="1"/>
      <p:bldP spid="9" grpId="0"/>
      <p:bldP spid="11" grpId="0"/>
      <p:bldP spid="12" grpId="0"/>
      <p:bldP spid="12" grpId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smtClean="0"/>
              <a:t>Continuity editing: three basic rules to play by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7493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fr-FR" smtClean="0"/>
              <a:t>2. Respect the 180-degree rule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323850" y="2276475"/>
            <a:ext cx="8640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Calibri" charset="0"/>
              </a:rPr>
              <a:t>Two characters in the same scene should always have the same left/right relationship to each other</a:t>
            </a:r>
            <a:endParaRPr lang="fr-FR" sz="3200">
              <a:latin typeface="Calibri" charset="0"/>
            </a:endParaRPr>
          </a:p>
        </p:txBody>
      </p:sp>
      <p:pic>
        <p:nvPicPr>
          <p:cNvPr id="5" name="Image 4" descr="raccord_ex4_sans camer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500438"/>
            <a:ext cx="6831013" cy="2881312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cxnSp>
        <p:nvCxnSpPr>
          <p:cNvPr id="7" name="Connecteur droit 6"/>
          <p:cNvCxnSpPr/>
          <p:nvPr/>
        </p:nvCxnSpPr>
        <p:spPr>
          <a:xfrm>
            <a:off x="5003800" y="4724400"/>
            <a:ext cx="2592388" cy="0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 descr="camer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0093549">
            <a:off x="7189788" y="4716463"/>
            <a:ext cx="64928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ecteurs 13"/>
          <p:cNvSpPr/>
          <p:nvPr/>
        </p:nvSpPr>
        <p:spPr>
          <a:xfrm rot="16200000">
            <a:off x="5183981" y="3609182"/>
            <a:ext cx="2232025" cy="2303462"/>
          </a:xfrm>
          <a:prstGeom prst="pie">
            <a:avLst>
              <a:gd name="adj1" fmla="val 5451102"/>
              <a:gd name="adj2" fmla="val 16200000"/>
            </a:avLst>
          </a:prstGeom>
          <a:solidFill>
            <a:schemeClr val="accent5">
              <a:lumMod val="60000"/>
              <a:lumOff val="40000"/>
              <a:alpha val="3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>
            <a:spLocks noChangeArrowheads="1"/>
          </p:cNvSpPr>
          <p:nvPr/>
        </p:nvSpPr>
        <p:spPr bwMode="auto">
          <a:xfrm>
            <a:off x="7164388" y="6453188"/>
            <a:ext cx="165576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100">
                <a:latin typeface="Calibri" charset="0"/>
              </a:rPr>
              <a:t>Illustrations: </a:t>
            </a:r>
            <a:r>
              <a:rPr lang="fr-FR" sz="1100" i="1">
                <a:latin typeface="Calibri" charset="0"/>
              </a:rPr>
              <a:t>ibid</a:t>
            </a:r>
            <a:r>
              <a:rPr lang="fr-FR" sz="1100">
                <a:latin typeface="Calibri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68 -0.02361 C -0.00868 0.06829 -0.06476 0.14306 -0.13368 0.14306 C -0.2026 0.14306 -0.2592 0.08959 -0.2592 -0.00231 " pathEditMode="relative" rAng="0" ptsTypes="fff">
                                      <p:cBhvr>
                                        <p:cTn id="3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smtClean="0"/>
              <a:t>Continuity editing: three basic rules to play by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a typeface="+mn-ea"/>
                <a:cs typeface="+mn-cs"/>
              </a:rPr>
              <a:t>3. The 30-</a:t>
            </a:r>
            <a:r>
              <a:rPr lang="fr-FR" dirty="0" err="1" smtClean="0">
                <a:ea typeface="+mn-ea"/>
                <a:cs typeface="+mn-cs"/>
              </a:rPr>
              <a:t>degree</a:t>
            </a:r>
            <a:r>
              <a:rPr lang="fr-FR" dirty="0" smtClean="0">
                <a:ea typeface="+mn-ea"/>
                <a:cs typeface="+mn-cs"/>
              </a:rPr>
              <a:t> </a:t>
            </a:r>
            <a:r>
              <a:rPr lang="fr-FR" dirty="0" err="1" smtClean="0">
                <a:ea typeface="+mn-ea"/>
                <a:cs typeface="+mn-cs"/>
              </a:rPr>
              <a:t>rule</a:t>
            </a:r>
            <a:r>
              <a:rPr lang="fr-FR" dirty="0" smtClean="0">
                <a:ea typeface="+mn-ea"/>
                <a:cs typeface="+mn-cs"/>
              </a:rPr>
              <a:t>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>
              <a:ea typeface="+mn-ea"/>
              <a:cs typeface="+mn-cs"/>
            </a:endParaRP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the camera should move at least 30° between consecutive shots of the same subject. This change of perspective makes the shots different enough to avoid a jump cut.</a:t>
            </a:r>
            <a:endParaRPr lang="fr-FR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mtClean="0"/>
              <a:t>Storyboards contain more technical information than screenplays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5003800" y="1989138"/>
            <a:ext cx="33131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>
                <a:latin typeface="Calibri" charset="0"/>
              </a:rPr>
              <a:t>Camera distance</a:t>
            </a:r>
          </a:p>
        </p:txBody>
      </p:sp>
      <p:pic>
        <p:nvPicPr>
          <p:cNvPr id="5" name="Image 4" descr="NbyNW boards 1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700213"/>
            <a:ext cx="3538538" cy="23876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 descr="NbyNW boards 1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2781300"/>
            <a:ext cx="3640138" cy="232251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651500" y="5157788"/>
            <a:ext cx="2520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latin typeface="Calibri" charset="0"/>
              </a:rPr>
              <a:t>Medium close-up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331913" y="4076700"/>
            <a:ext cx="23034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latin typeface="Calibri" charset="0"/>
              </a:rPr>
              <a:t>Long shot</a:t>
            </a:r>
          </a:p>
        </p:txBody>
      </p:sp>
      <p:pic>
        <p:nvPicPr>
          <p:cNvPr id="10" name="Image 9" descr="NbyNW boards 10_xl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13" y="4508500"/>
            <a:ext cx="3602037" cy="22225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ZoneTexte 10"/>
          <p:cNvSpPr txBox="1">
            <a:spLocks noChangeArrowheads="1"/>
          </p:cNvSpPr>
          <p:nvPr/>
        </p:nvSpPr>
        <p:spPr bwMode="auto">
          <a:xfrm>
            <a:off x="4932363" y="6165850"/>
            <a:ext cx="1943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>
                <a:latin typeface="Calibri" charset="0"/>
              </a:rPr>
              <a:t>Extreme long shot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698" name="Espace réservé du contenu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mtClean="0"/>
              <a:t>Storyboards contain more technical information than screenplays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859338" y="2349500"/>
            <a:ext cx="33131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>
                <a:latin typeface="Calibri" charset="0"/>
              </a:rPr>
              <a:t>Camera angles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292725" y="5805488"/>
            <a:ext cx="25193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latin typeface="Calibri" charset="0"/>
              </a:rPr>
              <a:t>Low-angle shot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258888" y="4149725"/>
            <a:ext cx="2305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latin typeface="Calibri" charset="0"/>
              </a:rPr>
              <a:t>High-angle shot</a:t>
            </a:r>
          </a:p>
        </p:txBody>
      </p:sp>
      <p:pic>
        <p:nvPicPr>
          <p:cNvPr id="10" name="Image 9" descr="NbyNW boards 5_low ang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0" y="3500438"/>
            <a:ext cx="3475038" cy="2176462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 10" descr="La mort aux trousses 1_high ang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205038"/>
            <a:ext cx="3362325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722" name="Espace réservé du contenu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mtClean="0"/>
              <a:t>Storyboards contain more technical information than screenplays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859338" y="1989138"/>
            <a:ext cx="33131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>
                <a:latin typeface="Calibri" charset="0"/>
              </a:rPr>
              <a:t>Depth of field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5364163" y="5373688"/>
            <a:ext cx="25209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latin typeface="Calibri" charset="0"/>
              </a:rPr>
              <a:t>Short DOF</a:t>
            </a:r>
          </a:p>
        </p:txBody>
      </p: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042988" y="4149725"/>
            <a:ext cx="2952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latin typeface="Calibri" charset="0"/>
              </a:rPr>
              <a:t>Long DOF</a:t>
            </a:r>
          </a:p>
          <a:p>
            <a:pPr algn="ctr"/>
            <a:r>
              <a:rPr lang="fr-FR">
                <a:latin typeface="Calibri" charset="0"/>
              </a:rPr>
              <a:t>(always draw in perspective)</a:t>
            </a:r>
          </a:p>
        </p:txBody>
      </p:sp>
      <p:pic>
        <p:nvPicPr>
          <p:cNvPr id="12" name="Image 11" descr="NbyNW boards 1_longDO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1844675"/>
            <a:ext cx="3611563" cy="223996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 descr="Sodome_et_Gomorrhe short DO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3" y="2852738"/>
            <a:ext cx="4137025" cy="23764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4787900" y="5732463"/>
            <a:ext cx="3671888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>
                <a:latin typeface="Calibri" charset="0"/>
              </a:rPr>
              <a:t>From the storyboard for </a:t>
            </a:r>
            <a:r>
              <a:rPr lang="fr-FR" sz="1600" i="1">
                <a:latin typeface="Calibri" charset="0"/>
              </a:rPr>
              <a:t>Sodom and Gomorrah</a:t>
            </a:r>
            <a:r>
              <a:rPr lang="fr-FR" sz="1600">
                <a:latin typeface="Calibri" charset="0"/>
              </a:rPr>
              <a:t> (R. Adlrich, 1962</a:t>
            </a:r>
            <a:r>
              <a:rPr lang="fr-FR">
                <a:latin typeface="Calibri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746" name="Espace réservé du contenu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mtClean="0"/>
              <a:t>Storyboards contain more technical information than screenplays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0" y="1628775"/>
            <a:ext cx="46799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>
                <a:latin typeface="Calibri" charset="0"/>
              </a:rPr>
              <a:t>Camera and character movements</a:t>
            </a:r>
          </a:p>
        </p:txBody>
      </p:sp>
      <p:pic>
        <p:nvPicPr>
          <p:cNvPr id="12" name="Image 11" descr="NbyNW boards 4_cam pulls bac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650" y="2420938"/>
            <a:ext cx="3484563" cy="277018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ZoneTexte 12"/>
          <p:cNvSpPr txBox="1">
            <a:spLocks noChangeArrowheads="1"/>
          </p:cNvSpPr>
          <p:nvPr/>
        </p:nvSpPr>
        <p:spPr bwMode="auto">
          <a:xfrm>
            <a:off x="250825" y="5229225"/>
            <a:ext cx="43926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charset="0"/>
              </a:rPr>
              <a:t>“We pull back and pan as T. walks to farmer”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539750" y="5657850"/>
            <a:ext cx="36004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just"/>
            <a:r>
              <a:rPr lang="fr-FR">
                <a:latin typeface="Calibri" charset="0"/>
              </a:rPr>
              <a:t>Camera movements are indicated by arrows drawn in perspective on the lower edge, or on the side of the frame, and by verbal indications.</a:t>
            </a:r>
          </a:p>
        </p:txBody>
      </p:sp>
      <p:sp>
        <p:nvSpPr>
          <p:cNvPr id="16" name="ZoneTexte 15"/>
          <p:cNvSpPr txBox="1">
            <a:spLocks noChangeArrowheads="1"/>
          </p:cNvSpPr>
          <p:nvPr/>
        </p:nvSpPr>
        <p:spPr bwMode="auto">
          <a:xfrm>
            <a:off x="4572000" y="1557338"/>
            <a:ext cx="3960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latin typeface="Calibri" charset="0"/>
              </a:rPr>
              <a:t>Character movements are indicated by arrows drawn inside the frame</a:t>
            </a:r>
          </a:p>
        </p:txBody>
      </p:sp>
      <p:sp>
        <p:nvSpPr>
          <p:cNvPr id="21" name="Organigramme : Connecteur 20"/>
          <p:cNvSpPr/>
          <p:nvPr/>
        </p:nvSpPr>
        <p:spPr>
          <a:xfrm>
            <a:off x="2843213" y="4005263"/>
            <a:ext cx="144462" cy="144462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23" name="Image 22" descr="The painist character moveme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2276475"/>
            <a:ext cx="2808288" cy="40767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4" name="Organigramme : Connecteur 23"/>
          <p:cNvSpPr/>
          <p:nvPr/>
        </p:nvSpPr>
        <p:spPr>
          <a:xfrm>
            <a:off x="7092950" y="3213100"/>
            <a:ext cx="142875" cy="144463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" name="ZoneTexte 24"/>
          <p:cNvSpPr txBox="1">
            <a:spLocks noChangeArrowheads="1"/>
          </p:cNvSpPr>
          <p:nvPr/>
        </p:nvSpPr>
        <p:spPr bwMode="auto">
          <a:xfrm>
            <a:off x="5148263" y="6092825"/>
            <a:ext cx="2808287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>
                <a:latin typeface="Calibri" charset="0"/>
              </a:rPr>
              <a:t>From the storyboard for </a:t>
            </a:r>
          </a:p>
          <a:p>
            <a:pPr algn="ctr"/>
            <a:r>
              <a:rPr lang="fr-FR" sz="1600" i="1">
                <a:latin typeface="Calibri" charset="0"/>
              </a:rPr>
              <a:t>The Pianist </a:t>
            </a:r>
            <a:r>
              <a:rPr lang="fr-FR" sz="1600">
                <a:latin typeface="Calibri" charset="0"/>
              </a:rPr>
              <a:t>(R. Polanski, 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C 0.03246 7.40741E-7 0.0592 0.03264 0.0592 0.07338 C 0.0592 0.11343 0.03246 0.14699 3.05556E-6 0.14699 C -0.03264 0.14699 -0.05886 0.11343 -0.05886 0.07338 C -0.05886 0.03264 -0.03264 7.40741E-7 3.05556E-6 7.40741E-7 Z " pathEditMode="relative" rAng="0" ptsTypes="fffff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pat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81481E-6 C 0.01961 4.81481E-6 0.03576 0.0206 0.03576 0.04652 C 0.03576 0.07268 0.01961 0.09467 3.61111E-6 0.09467 C -0.01962 0.09467 -0.03525 0.07268 -0.03525 0.04652 C -0.03525 0.0206 -0.01962 4.81481E-6 3.61111E-6 4.81481E-6 Z " pathEditMode="relative" rAng="0" ptsTypes="fffff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  <p:bldP spid="16" grpId="0"/>
      <p:bldP spid="21" grpId="0" animBg="1"/>
      <p:bldP spid="21" grpId="1" animBg="1"/>
      <p:bldP spid="21" grpId="2" animBg="1"/>
      <p:bldP spid="24" grpId="0" animBg="1"/>
      <p:bldP spid="24" grpId="1" animBg="1"/>
      <p:bldP spid="24" grpId="2" animBg="1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429250"/>
          </a:xfrm>
        </p:spPr>
        <p:txBody>
          <a:bodyPr/>
          <a:lstStyle/>
          <a:p>
            <a:pPr>
              <a:buFont typeface="Arial" charset="0"/>
              <a:buNone/>
            </a:pPr>
            <a:endParaRPr lang="fr-FR" smtClean="0"/>
          </a:p>
          <a:p>
            <a:pPr>
              <a:buFont typeface="Arial" charset="0"/>
              <a:buNone/>
            </a:pPr>
            <a:endParaRPr lang="fr-FR" smtClean="0"/>
          </a:p>
          <a:p>
            <a:pPr>
              <a:buFont typeface="Arial" charset="0"/>
              <a:buNone/>
            </a:pPr>
            <a:endParaRPr lang="fr-FR" smtClean="0"/>
          </a:p>
          <a:p>
            <a:pPr>
              <a:buFont typeface="Arial" charset="0"/>
              <a:buNone/>
            </a:pPr>
            <a:endParaRPr lang="fr-FR" smtClean="0"/>
          </a:p>
          <a:p>
            <a:pPr>
              <a:buFont typeface="Arial" charset="0"/>
              <a:buNone/>
            </a:pPr>
            <a:endParaRPr lang="fr-FR" smtClean="0"/>
          </a:p>
          <a:p>
            <a:pPr>
              <a:buFont typeface="Arial" charset="0"/>
              <a:buNone/>
            </a:pPr>
            <a:endParaRPr lang="fr-FR" smtClean="0"/>
          </a:p>
          <a:p>
            <a:pPr>
              <a:buFont typeface="Arial" charset="0"/>
              <a:buNone/>
            </a:pPr>
            <a:endParaRPr lang="fr-FR" sz="2000" smtClean="0"/>
          </a:p>
          <a:p>
            <a:pPr algn="ctr">
              <a:buFont typeface="Arial" charset="0"/>
              <a:buNone/>
            </a:pPr>
            <a:endParaRPr lang="fr-FR" sz="2000" smtClean="0"/>
          </a:p>
          <a:p>
            <a:pPr algn="ctr">
              <a:buFont typeface="Arial" charset="0"/>
              <a:buNone/>
            </a:pPr>
            <a:endParaRPr lang="fr-FR" sz="2000" smtClean="0"/>
          </a:p>
          <a:p>
            <a:pPr algn="ctr">
              <a:buFont typeface="Arial" charset="0"/>
              <a:buNone/>
            </a:pPr>
            <a:r>
              <a:rPr lang="fr-FR" sz="1800" smtClean="0"/>
              <a:t>S. Eisentein, preliminary sketches for </a:t>
            </a:r>
            <a:r>
              <a:rPr lang="fr-FR" sz="1800" i="1" smtClean="0"/>
              <a:t>The Battleship Potemkin</a:t>
            </a:r>
            <a:r>
              <a:rPr lang="fr-FR" sz="1800" smtClean="0"/>
              <a:t> (1925)</a:t>
            </a:r>
          </a:p>
        </p:txBody>
      </p:sp>
      <p:pic>
        <p:nvPicPr>
          <p:cNvPr id="4" name="Image 3" descr="Eisenteni_Potemk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068638"/>
            <a:ext cx="3332163" cy="28495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 descr="Eisentein Potemkin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800" y="3933825"/>
            <a:ext cx="3063875" cy="22479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Image 5" descr="Sodome_et_Gomorrhe short DO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49275"/>
            <a:ext cx="3995738" cy="31321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468313" y="1412875"/>
            <a:ext cx="4175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latin typeface="Calibri" charset="0"/>
              </a:rPr>
              <a:t>George Méliès, preliminary sketch for </a:t>
            </a:r>
          </a:p>
          <a:p>
            <a:pPr algn="ctr"/>
            <a:r>
              <a:rPr lang="fr-FR" i="1">
                <a:latin typeface="Calibri" charset="0"/>
              </a:rPr>
              <a:t>Le Voyage dans la lune (1902)</a:t>
            </a:r>
            <a:endParaRPr lang="fr-FR"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770" name="Espace réservé du contenu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mtClean="0"/>
              <a:t>Storyboards contain more technical information than screenplays</a:t>
            </a:r>
          </a:p>
        </p:txBody>
      </p:sp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-180975" y="3357563"/>
            <a:ext cx="331311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2400">
                <a:latin typeface="Calibri" charset="0"/>
              </a:rPr>
              <a:t>Lighting</a:t>
            </a:r>
          </a:p>
          <a:p>
            <a:pPr algn="ctr"/>
            <a:r>
              <a:rPr lang="fr-FR">
                <a:latin typeface="Calibri" charset="0"/>
              </a:rPr>
              <a:t>(when it plays an important dramatic role)</a:t>
            </a: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3132138" y="6273800"/>
            <a:ext cx="3671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>
                <a:latin typeface="Calibri" charset="0"/>
              </a:rPr>
              <a:t>From the storyboard for </a:t>
            </a:r>
            <a:r>
              <a:rPr lang="fr-FR" sz="1600" i="1">
                <a:latin typeface="Calibri" charset="0"/>
              </a:rPr>
              <a:t>Man Hunt</a:t>
            </a:r>
          </a:p>
          <a:p>
            <a:pPr algn="ctr"/>
            <a:r>
              <a:rPr lang="fr-FR" sz="1600">
                <a:latin typeface="Calibri" charset="0"/>
              </a:rPr>
              <a:t>Fritz Lang (1941)</a:t>
            </a:r>
          </a:p>
        </p:txBody>
      </p:sp>
      <p:pic>
        <p:nvPicPr>
          <p:cNvPr id="10" name="Image 9" descr="Manhunt_lightin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557338"/>
            <a:ext cx="3889375" cy="457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3794" name="Espace réservé du contenu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mtClean="0"/>
              <a:t>Storyboards contain more technical information than screenplays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1476375" y="1773238"/>
            <a:ext cx="6408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charset="0"/>
              </a:rPr>
              <a:t>What kind of setting, what spatial layout does this scene, this action, this idea require?</a:t>
            </a:r>
            <a:endParaRPr lang="fr-FR">
              <a:latin typeface="Calibri" charset="0"/>
            </a:endParaRPr>
          </a:p>
        </p:txBody>
      </p:sp>
      <p:pic>
        <p:nvPicPr>
          <p:cNvPr id="8" name="Image 7" descr="NbyNW boards 7_spatial layou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420938"/>
            <a:ext cx="6029325" cy="417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4813"/>
            <a:ext cx="8229600" cy="63373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>
                <a:ea typeface="+mn-ea"/>
                <a:cs typeface="+mn-cs"/>
              </a:rPr>
              <a:t>III. How to</a:t>
            </a: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Visualize each scene: capture its continuity, its dramatic information, its rhythm. </a:t>
            </a: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Capture this on paper as quickly as possible: draw a very sketchy first-draft storyboard.</a:t>
            </a: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>
              <a:ea typeface="+mn-ea"/>
              <a:cs typeface="+mn-cs"/>
            </a:endParaRP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>
              <a:ea typeface="+mn-ea"/>
              <a:cs typeface="+mn-cs"/>
            </a:endParaRP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>
              <a:ea typeface="+mn-ea"/>
              <a:cs typeface="+mn-cs"/>
            </a:endParaRP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>
              <a:ea typeface="+mn-ea"/>
              <a:cs typeface="+mn-cs"/>
            </a:endParaRP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>
              <a:ea typeface="+mn-ea"/>
              <a:cs typeface="+mn-cs"/>
            </a:endParaRP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>
              <a:ea typeface="+mn-ea"/>
              <a:cs typeface="+mn-cs"/>
            </a:endParaRP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>
              <a:ea typeface="+mn-ea"/>
              <a:cs typeface="+mn-cs"/>
            </a:endParaRP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>
              <a:ea typeface="+mn-ea"/>
              <a:cs typeface="+mn-cs"/>
            </a:endParaRP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>
              <a:ea typeface="+mn-ea"/>
              <a:cs typeface="+mn-cs"/>
            </a:endParaRP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200" dirty="0" smtClean="0">
              <a:ea typeface="+mn-ea"/>
              <a:cs typeface="+mn-cs"/>
            </a:endParaRP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dirty="0" smtClean="0">
                <a:ea typeface="+mn-ea"/>
                <a:cs typeface="+mn-cs"/>
              </a:rPr>
              <a:t>From </a:t>
            </a:r>
            <a:r>
              <a:rPr lang="en-US" sz="1200" i="1" dirty="0" smtClean="0">
                <a:ea typeface="+mn-ea"/>
                <a:cs typeface="+mn-cs"/>
              </a:rPr>
              <a:t>Le Guide </a:t>
            </a:r>
            <a:r>
              <a:rPr lang="en-US" sz="1200" i="1" dirty="0" err="1" smtClean="0">
                <a:ea typeface="+mn-ea"/>
                <a:cs typeface="+mn-cs"/>
              </a:rPr>
              <a:t>pratique</a:t>
            </a:r>
            <a:r>
              <a:rPr lang="en-US" sz="1200" i="1" dirty="0" smtClean="0">
                <a:ea typeface="+mn-ea"/>
                <a:cs typeface="+mn-cs"/>
              </a:rPr>
              <a:t> du storyboard</a:t>
            </a:r>
            <a:r>
              <a:rPr lang="en-US" sz="1200" dirty="0" smtClean="0">
                <a:ea typeface="+mn-ea"/>
                <a:cs typeface="+mn-cs"/>
              </a:rPr>
              <a:t>, </a:t>
            </a: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200" i="1" dirty="0" smtClean="0">
                <a:ea typeface="+mn-ea"/>
                <a:cs typeface="+mn-cs"/>
              </a:rPr>
              <a:t>op.cit</a:t>
            </a:r>
            <a:r>
              <a:rPr lang="en-US" sz="1200" dirty="0" smtClean="0">
                <a:ea typeface="+mn-ea"/>
                <a:cs typeface="+mn-cs"/>
              </a:rPr>
              <a:t>., p.86.</a:t>
            </a:r>
          </a:p>
          <a:p>
            <a:pPr marL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sz="2400" dirty="0">
              <a:ea typeface="+mn-ea"/>
              <a:cs typeface="+mn-cs"/>
            </a:endParaRPr>
          </a:p>
        </p:txBody>
      </p:sp>
      <p:pic>
        <p:nvPicPr>
          <p:cNvPr id="4" name="Image 3" descr="steno00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420938"/>
            <a:ext cx="2808288" cy="425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792788"/>
          </a:xfrm>
        </p:spPr>
        <p:txBody>
          <a:bodyPr rtlCol="0">
            <a:normAutofit/>
          </a:bodyPr>
          <a:lstStyle/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For a complex shot (i.e. a shot with a movement inside the frame and/or a camera movement and/or a change of the focal length), draw at least 3 panels: one for the beginning of the shot (a), one for the middle (b), and one for the end of the shot (c).</a:t>
            </a:r>
            <a:endParaRPr lang="fr-FR" sz="2400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>
              <a:ea typeface="+mn-ea"/>
              <a:cs typeface="+mn-cs"/>
            </a:endParaRPr>
          </a:p>
        </p:txBody>
      </p:sp>
      <p:pic>
        <p:nvPicPr>
          <p:cNvPr id="4" name="Image 3" descr="3stages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205038"/>
            <a:ext cx="84963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7544" y="3573016"/>
            <a:ext cx="81369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a                            b                          c</a:t>
            </a:r>
            <a:endParaRPr lang="fr-FR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940425" y="6165850"/>
            <a:ext cx="2519363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1100">
                <a:latin typeface="Calibri" charset="0"/>
              </a:rPr>
              <a:t>Illustrations from </a:t>
            </a:r>
            <a:r>
              <a:rPr lang="fr-FR" sz="1100" i="1">
                <a:latin typeface="Calibri" charset="0"/>
              </a:rPr>
              <a:t>Le Guide pratique du Storyboard, op. cit., </a:t>
            </a:r>
            <a:r>
              <a:rPr lang="fr-FR" sz="1100">
                <a:latin typeface="Calibri" charset="0"/>
              </a:rPr>
              <a:t>p. 88.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a typeface="+mn-ea"/>
                <a:cs typeface="+mn-cs"/>
              </a:rPr>
              <a:t>Final </a:t>
            </a:r>
            <a:r>
              <a:rPr lang="fr-FR" dirty="0" err="1" smtClean="0">
                <a:ea typeface="+mn-ea"/>
                <a:cs typeface="+mn-cs"/>
              </a:rPr>
              <a:t>draft</a:t>
            </a:r>
            <a:endParaRPr lang="fr-FR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>
              <a:ea typeface="+mn-ea"/>
              <a:cs typeface="+mn-cs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err="1" smtClean="0">
                <a:ea typeface="+mn-ea"/>
                <a:cs typeface="+mn-cs"/>
              </a:rPr>
              <a:t>Each</a:t>
            </a:r>
            <a:r>
              <a:rPr lang="fr-FR" dirty="0" smtClean="0">
                <a:ea typeface="+mn-ea"/>
                <a:cs typeface="+mn-cs"/>
              </a:rPr>
              <a:t> panel must </a:t>
            </a:r>
            <a:r>
              <a:rPr lang="fr-FR" dirty="0" err="1" smtClean="0">
                <a:ea typeface="+mn-ea"/>
                <a:cs typeface="+mn-cs"/>
              </a:rPr>
              <a:t>contain</a:t>
            </a:r>
            <a:r>
              <a:rPr lang="fr-FR" dirty="0" smtClean="0">
                <a:ea typeface="+mn-ea"/>
                <a:cs typeface="+mn-cs"/>
              </a:rPr>
              <a:t> 3 </a:t>
            </a:r>
            <a:r>
              <a:rPr lang="fr-FR" dirty="0" err="1" smtClean="0">
                <a:ea typeface="+mn-ea"/>
                <a:cs typeface="+mn-cs"/>
              </a:rPr>
              <a:t>elements</a:t>
            </a:r>
            <a:r>
              <a:rPr lang="fr-FR" dirty="0" smtClean="0">
                <a:ea typeface="+mn-ea"/>
                <a:cs typeface="+mn-cs"/>
              </a:rPr>
              <a:t>: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fr-FR" dirty="0" smtClean="0">
                <a:ea typeface="+mn-ea"/>
                <a:cs typeface="+mn-cs"/>
              </a:rPr>
              <a:t>Perspective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fr-FR" dirty="0" smtClean="0">
                <a:ea typeface="+mn-ea"/>
                <a:cs typeface="+mn-cs"/>
              </a:rPr>
              <a:t>Live action (</a:t>
            </a:r>
            <a:r>
              <a:rPr lang="fr-FR" dirty="0" err="1" smtClean="0">
                <a:ea typeface="+mn-ea"/>
                <a:cs typeface="+mn-cs"/>
              </a:rPr>
              <a:t>movement</a:t>
            </a:r>
            <a:r>
              <a:rPr lang="fr-FR" dirty="0" smtClean="0">
                <a:ea typeface="+mn-ea"/>
                <a:cs typeface="+mn-cs"/>
              </a:rPr>
              <a:t>)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r>
              <a:rPr lang="fr-FR" dirty="0" smtClean="0">
                <a:ea typeface="+mn-ea"/>
                <a:cs typeface="+mn-cs"/>
              </a:rPr>
              <a:t>Story concept (</a:t>
            </a:r>
            <a:r>
              <a:rPr lang="fr-FR" dirty="0" err="1" smtClean="0">
                <a:ea typeface="+mn-ea"/>
                <a:cs typeface="+mn-cs"/>
              </a:rPr>
              <a:t>dramatic</a:t>
            </a:r>
            <a:r>
              <a:rPr lang="fr-FR" dirty="0" smtClean="0">
                <a:ea typeface="+mn-ea"/>
                <a:cs typeface="+mn-cs"/>
              </a:rPr>
              <a:t> information of the </a:t>
            </a:r>
            <a:r>
              <a:rPr lang="fr-FR" dirty="0" err="1" smtClean="0">
                <a:ea typeface="+mn-ea"/>
                <a:cs typeface="+mn-cs"/>
              </a:rPr>
              <a:t>shot</a:t>
            </a:r>
            <a:r>
              <a:rPr lang="fr-FR" dirty="0" smtClean="0">
                <a:ea typeface="+mn-ea"/>
                <a:cs typeface="+mn-cs"/>
              </a:rPr>
              <a:t>)</a:t>
            </a:r>
          </a:p>
          <a:p>
            <a:pPr marL="514350" indent="-514350" fontAlgn="auto">
              <a:spcAft>
                <a:spcPts val="0"/>
              </a:spcAft>
              <a:buFont typeface="Arial" pitchFamily="34" charset="0"/>
              <a:buAutoNum type="arabicParenR"/>
              <a:defRPr/>
            </a:pPr>
            <a:endParaRPr lang="fr-FR" dirty="0" smtClean="0">
              <a:ea typeface="+mn-ea"/>
              <a:cs typeface="+mn-cs"/>
            </a:endParaRPr>
          </a:p>
          <a:p>
            <a:pPr marL="514350" indent="-51435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Use 13×7cm panels. 2 panels per page. </a:t>
            </a:r>
            <a:endParaRPr lang="fr-FR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b="1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fr-FR" b="1" smtClean="0"/>
              <a:t>IV. It’s alive!</a:t>
            </a:r>
          </a:p>
          <a:p>
            <a:pPr algn="ctr">
              <a:buFont typeface="Arial" charset="0"/>
              <a:buNone/>
            </a:pPr>
            <a:endParaRPr lang="fr-FR" b="1" smtClean="0"/>
          </a:p>
          <a:p>
            <a:pPr algn="ctr">
              <a:buFont typeface="Arial" charset="0"/>
              <a:buNone/>
            </a:pPr>
            <a:r>
              <a:rPr lang="fr-FR" smtClean="0"/>
              <a:t>Turn your storyboard into an animatic</a:t>
            </a:r>
          </a:p>
          <a:p>
            <a:pPr algn="ctr">
              <a:buFont typeface="Arial" charset="0"/>
              <a:buNone/>
            </a:pPr>
            <a:endParaRPr lang="fr-FR" smtClean="0"/>
          </a:p>
          <a:p>
            <a:pPr algn="ctr">
              <a:buFont typeface="Arial" charset="0"/>
              <a:buNone/>
            </a:pPr>
            <a:r>
              <a:rPr lang="en-US" smtClean="0"/>
              <a:t>a series of still images from the storyboard, edited together, and displayed in sequence to suggest the rhythm of the whole scene/sequence</a:t>
            </a:r>
            <a:endParaRPr lang="fr-FR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A Simple Animatic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>
                <a:solidFill>
                  <a:schemeClr val="tx1"/>
                </a:solidFill>
              </a:rPr>
              <a:t>Adapted from a storyboard by Maxime Rebière</a:t>
            </a:r>
            <a:endParaRPr lang="fr-FR" sz="1600" smtClean="0">
              <a:solidFill>
                <a:schemeClr val="tx1"/>
              </a:solidFill>
            </a:endParaRPr>
          </a:p>
          <a:p>
            <a:r>
              <a:rPr lang="fr-FR" sz="1600" smtClean="0">
                <a:solidFill>
                  <a:schemeClr val="tx1"/>
                </a:solidFill>
              </a:rPr>
              <a:t>(for Chanel n°5)</a:t>
            </a: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 descr="chanel01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219325" y="2500313"/>
            <a:ext cx="4705350" cy="2724150"/>
          </a:xfrm>
        </p:spPr>
      </p:pic>
      <p:pic>
        <p:nvPicPr>
          <p:cNvPr id="8" name="chanel5_short vers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hanel5_short vers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hanel5_short versio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 numSld="999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Espace réservé du contenu 3" descr="chanel0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9325" y="2500313"/>
            <a:ext cx="4705350" cy="2724150"/>
          </a:xfrm>
        </p:spPr>
      </p:pic>
    </p:spTree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Espace réservé du contenu 3" descr="chanel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9325" y="2500313"/>
            <a:ext cx="4705350" cy="2724150"/>
          </a:xfr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Storyboard “invented” by W. Disney in the 1930s</a:t>
            </a:r>
          </a:p>
        </p:txBody>
      </p:sp>
      <p:pic>
        <p:nvPicPr>
          <p:cNvPr id="4" name="Espace réservé du contenu 3" descr="JoeGrant3_Disney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32000" y="1524000"/>
            <a:ext cx="5080000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3010" name="Espace réservé du contenu 3" descr="chanel0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9325" y="2500313"/>
            <a:ext cx="4705350" cy="2724150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034" name="Espace réservé du contenu 3" descr="chanel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9325" y="2500313"/>
            <a:ext cx="4705350" cy="2724150"/>
          </a:xfr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Espace réservé du contenu 3" descr="chanel0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9325" y="2500313"/>
            <a:ext cx="4705350" cy="2724150"/>
          </a:xfrm>
        </p:spPr>
      </p:pic>
    </p:spTree>
  </p:cSld>
  <p:clrMapOvr>
    <a:masterClrMapping/>
  </p:clrMapOvr>
  <p:transition advClick="0" advTm="250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6082" name="Espace réservé du contenu 3" descr="chanel0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9325" y="2500313"/>
            <a:ext cx="4705350" cy="2724150"/>
          </a:xfrm>
        </p:spPr>
      </p:pic>
    </p:spTree>
  </p:cSld>
  <p:clrMapOvr>
    <a:masterClrMapping/>
  </p:clrMapOvr>
  <p:transition advClick="0" advTm="150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7106" name="Espace réservé du contenu 3" descr="chanel1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9325" y="2500313"/>
            <a:ext cx="4705350" cy="2724150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8130" name="Espace réservé du contenu 3" descr="chanel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9325" y="2500313"/>
            <a:ext cx="4705350" cy="2724150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Espace réservé du contenu 3" descr="chanel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9325" y="2500313"/>
            <a:ext cx="4705350" cy="2724150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0178" name="Espace réservé du contenu 3" descr="chanel1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9325" y="2500313"/>
            <a:ext cx="4705350" cy="2724150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02" name="Espace réservé du contenu 3" descr="chanel1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9325" y="2500313"/>
            <a:ext cx="4705350" cy="2724150"/>
          </a:xfrm>
        </p:spPr>
      </p:pic>
    </p:spTree>
  </p:cSld>
  <p:clrMapOvr>
    <a:masterClrMapping/>
  </p:clrMapOvr>
  <p:transition advClick="0" advTm="125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2226" name="Espace réservé du contenu 3" descr="chanelx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85975" y="2424113"/>
            <a:ext cx="4972050" cy="2876550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b="1" dirty="0" smtClean="0">
                <a:ea typeface="+mn-ea"/>
                <a:cs typeface="+mn-cs"/>
              </a:rPr>
              <a:t>I. </a:t>
            </a:r>
            <a:r>
              <a:rPr lang="fr-FR" b="1" dirty="0" err="1" smtClean="0">
                <a:ea typeface="+mn-ea"/>
                <a:cs typeface="+mn-cs"/>
              </a:rPr>
              <a:t>What</a:t>
            </a:r>
            <a:r>
              <a:rPr lang="fr-FR" b="1" dirty="0" smtClean="0">
                <a:ea typeface="+mn-ea"/>
                <a:cs typeface="+mn-cs"/>
              </a:rPr>
              <a:t> </a:t>
            </a:r>
            <a:r>
              <a:rPr lang="fr-FR" b="1" dirty="0" err="1" smtClean="0">
                <a:ea typeface="+mn-ea"/>
                <a:cs typeface="+mn-cs"/>
              </a:rPr>
              <a:t>is</a:t>
            </a:r>
            <a:r>
              <a:rPr lang="fr-FR" b="1" dirty="0" smtClean="0">
                <a:ea typeface="+mn-ea"/>
                <a:cs typeface="+mn-cs"/>
              </a:rPr>
              <a:t> </a:t>
            </a:r>
            <a:r>
              <a:rPr lang="fr-FR" b="1" dirty="0" err="1" smtClean="0">
                <a:ea typeface="+mn-ea"/>
                <a:cs typeface="+mn-cs"/>
              </a:rPr>
              <a:t>it</a:t>
            </a:r>
            <a:r>
              <a:rPr lang="fr-FR" b="1" dirty="0" smtClean="0">
                <a:ea typeface="+mn-ea"/>
                <a:cs typeface="+mn-cs"/>
              </a:rPr>
              <a:t>?</a:t>
            </a:r>
          </a:p>
          <a:p>
            <a:pPr marL="514350" indent="-51435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fr-FR" dirty="0" smtClean="0">
              <a:ea typeface="+mn-ea"/>
              <a:cs typeface="+mn-cs"/>
            </a:endParaRPr>
          </a:p>
          <a:p>
            <a:pPr marL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 smtClean="0">
                <a:ea typeface="+mn-ea"/>
                <a:cs typeface="+mn-cs"/>
              </a:rPr>
              <a:t>A </a:t>
            </a:r>
            <a:r>
              <a:rPr lang="fr-FR" dirty="0" err="1" smtClean="0">
                <a:ea typeface="+mn-ea"/>
                <a:cs typeface="+mn-cs"/>
              </a:rPr>
              <a:t>series</a:t>
            </a:r>
            <a:r>
              <a:rPr lang="fr-FR" dirty="0" smtClean="0">
                <a:ea typeface="+mn-ea"/>
                <a:cs typeface="+mn-cs"/>
              </a:rPr>
              <a:t> of panels </a:t>
            </a:r>
            <a:r>
              <a:rPr lang="en-US" dirty="0" smtClean="0">
                <a:ea typeface="+mn-ea"/>
                <a:cs typeface="+mn-cs"/>
              </a:rPr>
              <a:t>representing a shot-by-shot breakdown of a planned film.</a:t>
            </a: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3250" name="Espace réservé du contenu 3" descr="chanelx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85975" y="2424113"/>
            <a:ext cx="4972050" cy="2876550"/>
          </a:xfr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4" name="Espace réservé du contenu 3" descr="chanel1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9325" y="2500313"/>
            <a:ext cx="4705350" cy="2724150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Espace réservé du contenu 3" descr="chanel1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9325" y="2500313"/>
            <a:ext cx="4705350" cy="2724150"/>
          </a:xfrm>
        </p:spPr>
      </p:pic>
    </p:spTree>
  </p:cSld>
  <p:clrMapOvr>
    <a:masterClrMapping/>
  </p:clrMapOvr>
  <p:transition advClick="0" advTm="4500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Espace réservé du contenu 3" descr="chanel1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9325" y="2500313"/>
            <a:ext cx="4705350" cy="2724150"/>
          </a:xfrm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7346" name="Espace réservé du contenu 3" descr="chanel1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9325" y="2500313"/>
            <a:ext cx="4705350" cy="2724150"/>
          </a:xfrm>
        </p:spPr>
      </p:pic>
    </p:spTree>
  </p:cSld>
  <p:clrMapOvr>
    <a:masterClrMapping/>
  </p:clrMapOvr>
  <p:transition advClick="0" advTm="2250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8370" name="Espace réservé du contenu 3" descr="chanelx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85975" y="2424113"/>
            <a:ext cx="4972050" cy="2876550"/>
          </a:xfr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9394" name="Espace réservé du contenu 3" descr="chanel1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9325" y="2500313"/>
            <a:ext cx="4705350" cy="2724150"/>
          </a:xfrm>
        </p:spPr>
      </p:pic>
    </p:spTree>
  </p:cSld>
  <p:clrMapOvr>
    <a:masterClrMapping/>
  </p:clrMapOvr>
  <p:transition advClick="0" advTm="2500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0418" name="Espace réservé du contenu 3" descr="chanel2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9325" y="2500313"/>
            <a:ext cx="4705350" cy="2724150"/>
          </a:xfrm>
        </p:spPr>
      </p:pic>
    </p:spTree>
  </p:cSld>
  <p:clrMapOvr>
    <a:masterClrMapping/>
  </p:clrMapOvr>
  <p:transition advClick="0" advTm="2500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 descr="chanel2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9325" y="2500313"/>
            <a:ext cx="4705350" cy="2724150"/>
          </a:xfrm>
        </p:spPr>
      </p:pic>
    </p:spTree>
  </p:cSld>
  <p:clrMapOvr>
    <a:masterClrMapping/>
  </p:clrMapOvr>
  <p:transition advClick="0" advTm="30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fr-FR" smtClean="0"/>
          </a:p>
          <a:p>
            <a:pPr algn="ctr">
              <a:buFont typeface="Arial" charset="0"/>
              <a:buNone/>
            </a:pPr>
            <a:r>
              <a:rPr lang="fr-FR" smtClean="0"/>
              <a:t>For more information on storyboarding visit the French Cinémathèque website at</a:t>
            </a:r>
          </a:p>
          <a:p>
            <a:pPr algn="ctr">
              <a:buFont typeface="Arial" charset="0"/>
              <a:buNone/>
            </a:pPr>
            <a:r>
              <a:rPr lang="fr-FR" smtClean="0"/>
              <a:t>http://www.cinematheque.fr/expositions-virtuelles/storyboard/index.htm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 descr="T3 Storyboard 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66913" y="17463"/>
            <a:ext cx="5210175" cy="6840537"/>
          </a:xfrm>
        </p:spPr>
      </p:pic>
      <p:pic>
        <p:nvPicPr>
          <p:cNvPr id="5" name="Image 4" descr="T3 Storyboard 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66913" y="0"/>
            <a:ext cx="521017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 descr="T3 Storyboard 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1038" y="17463"/>
            <a:ext cx="5241925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T3 Storyboard 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04988" y="0"/>
            <a:ext cx="5534025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 descr="T3 Storyboard 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66913" y="9525"/>
            <a:ext cx="521017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6084888" y="5300663"/>
            <a:ext cx="1366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>
                <a:solidFill>
                  <a:srgbClr val="FF0000"/>
                </a:solidFill>
                <a:latin typeface="Calibri" charset="0"/>
              </a:rPr>
              <a:t>Narrative indications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39975" y="6021388"/>
            <a:ext cx="3887788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</a:t>
            </a:r>
            <a:r>
              <a:rPr lang="fr-FR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toryboard</a:t>
            </a:r>
            <a:r>
              <a:rPr lang="fr-FR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fr-FR" i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Terminator</a:t>
            </a:r>
            <a:r>
              <a:rPr lang="fr-FR" i="1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3 </a:t>
            </a:r>
            <a:r>
              <a:rPr lang="fr-FR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(</a:t>
            </a:r>
            <a:r>
              <a:rPr lang="fr-FR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shot</a:t>
            </a:r>
            <a:r>
              <a:rPr lang="fr-FR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21: </a:t>
            </a:r>
            <a:r>
              <a:rPr lang="fr-FR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arrival</a:t>
            </a:r>
            <a:r>
              <a:rPr lang="fr-FR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scene</a:t>
            </a:r>
            <a:r>
              <a:rPr lang="fr-FR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) </a:t>
            </a:r>
            <a:endParaRPr lang="fr-FR" dirty="0">
              <a:solidFill>
                <a:schemeClr val="bg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ZoneTexte 11"/>
          <p:cNvSpPr txBox="1">
            <a:spLocks noChangeArrowheads="1"/>
          </p:cNvSpPr>
          <p:nvPr/>
        </p:nvSpPr>
        <p:spPr bwMode="auto">
          <a:xfrm>
            <a:off x="2411413" y="115888"/>
            <a:ext cx="38163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latin typeface="Calibri" charset="0"/>
              </a:rPr>
              <a:t>Multi-panel description of a long shot</a:t>
            </a:r>
          </a:p>
        </p:txBody>
      </p:sp>
      <p:sp>
        <p:nvSpPr>
          <p:cNvPr id="1033" name="Comment 9"/>
          <p:cNvSpPr>
            <a:spLocks noRot="1" noChangeAspect="1" noEditPoints="1" noChangeArrowheads="1" noChangeShapeType="1" noTextEdit="1"/>
          </p:cNvSpPr>
          <p:nvPr/>
        </p:nvSpPr>
        <p:spPr bwMode="auto">
          <a:xfrm>
            <a:off x="5867400" y="4005263"/>
            <a:ext cx="1520825" cy="1233487"/>
          </a:xfrm>
          <a:custGeom>
            <a:avLst/>
            <a:gdLst>
              <a:gd name="T0" fmla="+- 0 20290 16215"/>
              <a:gd name="T1" fmla="*/ T0 w 4224"/>
              <a:gd name="T2" fmla="+- 0 12552 11135"/>
              <a:gd name="T3" fmla="*/ 12552 h 3427"/>
              <a:gd name="T4" fmla="+- 0 20286 16215"/>
              <a:gd name="T5" fmla="*/ T4 w 4224"/>
              <a:gd name="T6" fmla="+- 0 12482 11135"/>
              <a:gd name="T7" fmla="*/ 12482 h 3427"/>
              <a:gd name="T8" fmla="+- 0 20266 16215"/>
              <a:gd name="T9" fmla="*/ T8 w 4224"/>
              <a:gd name="T10" fmla="+- 0 12400 11135"/>
              <a:gd name="T11" fmla="*/ 12400 h 3427"/>
              <a:gd name="T12" fmla="+- 0 20261 16215"/>
              <a:gd name="T13" fmla="*/ T12 w 4224"/>
              <a:gd name="T14" fmla="+- 0 12346 11135"/>
              <a:gd name="T15" fmla="*/ 12346 h 3427"/>
              <a:gd name="T16" fmla="+- 0 20257 16215"/>
              <a:gd name="T17" fmla="*/ T16 w 4224"/>
              <a:gd name="T18" fmla="+- 0 12297 11135"/>
              <a:gd name="T19" fmla="*/ 12297 h 3427"/>
              <a:gd name="T20" fmla="+- 0 20237 16215"/>
              <a:gd name="T21" fmla="*/ T20 w 4224"/>
              <a:gd name="T22" fmla="+- 0 12276 11135"/>
              <a:gd name="T23" fmla="*/ 12276 h 3427"/>
              <a:gd name="T24" fmla="+- 0 20231 16215"/>
              <a:gd name="T25" fmla="*/ T24 w 4224"/>
              <a:gd name="T26" fmla="+- 0 12227 11135"/>
              <a:gd name="T27" fmla="*/ 12227 h 3427"/>
              <a:gd name="T28" fmla="+- 0 20221 16215"/>
              <a:gd name="T29" fmla="*/ T28 w 4224"/>
              <a:gd name="T30" fmla="+- 0 12141 11135"/>
              <a:gd name="T31" fmla="*/ 12141 h 3427"/>
              <a:gd name="T32" fmla="+- 0 20230 16215"/>
              <a:gd name="T33" fmla="*/ T32 w 4224"/>
              <a:gd name="T34" fmla="+- 0 12071 11135"/>
              <a:gd name="T35" fmla="*/ 12071 h 3427"/>
              <a:gd name="T36" fmla="+- 0 20202 16215"/>
              <a:gd name="T37" fmla="*/ T36 w 4224"/>
              <a:gd name="T38" fmla="+- 0 12021 11135"/>
              <a:gd name="T39" fmla="*/ 12021 h 3427"/>
              <a:gd name="T40" fmla="+- 0 20182 16215"/>
              <a:gd name="T41" fmla="*/ T40 w 4224"/>
              <a:gd name="T42" fmla="+- 0 11986 11135"/>
              <a:gd name="T43" fmla="*/ 11986 h 3427"/>
              <a:gd name="T44" fmla="+- 0 20162 16215"/>
              <a:gd name="T45" fmla="*/ T44 w 4224"/>
              <a:gd name="T46" fmla="+- 0 11988 11135"/>
              <a:gd name="T47" fmla="*/ 11988 h 3427"/>
              <a:gd name="T48" fmla="+- 0 20143 16215"/>
              <a:gd name="T49" fmla="*/ T48 w 4224"/>
              <a:gd name="T50" fmla="+- 0 11962 11135"/>
              <a:gd name="T51" fmla="*/ 11962 h 3427"/>
              <a:gd name="T52" fmla="+- 0 20121 16215"/>
              <a:gd name="T53" fmla="*/ T52 w 4224"/>
              <a:gd name="T54" fmla="+- 0 11933 11135"/>
              <a:gd name="T55" fmla="*/ 11933 h 3427"/>
              <a:gd name="T56" fmla="+- 0 20079 16215"/>
              <a:gd name="T57" fmla="*/ T56 w 4224"/>
              <a:gd name="T58" fmla="+- 0 11880 11135"/>
              <a:gd name="T59" fmla="*/ 11880 h 3427"/>
              <a:gd name="T60" fmla="+- 0 20054 16215"/>
              <a:gd name="T61" fmla="*/ T60 w 4224"/>
              <a:gd name="T62" fmla="+- 0 11843 11135"/>
              <a:gd name="T63" fmla="*/ 11843 h 3427"/>
              <a:gd name="T64" fmla="+- 0 20031 16215"/>
              <a:gd name="T65" fmla="*/ T64 w 4224"/>
              <a:gd name="T66" fmla="+- 0 11809 11135"/>
              <a:gd name="T67" fmla="*/ 11809 h 3427"/>
              <a:gd name="T68" fmla="+- 0 20017 16215"/>
              <a:gd name="T69" fmla="*/ T68 w 4224"/>
              <a:gd name="T70" fmla="+- 0 11753 11135"/>
              <a:gd name="T71" fmla="*/ 11753 h 3427"/>
              <a:gd name="T72" fmla="+- 0 19995 16215"/>
              <a:gd name="T73" fmla="*/ T72 w 4224"/>
              <a:gd name="T74" fmla="+- 0 11725 11135"/>
              <a:gd name="T75" fmla="*/ 11725 h 3427"/>
              <a:gd name="T76" fmla="+- 0 19983 16215"/>
              <a:gd name="T77" fmla="*/ T76 w 4224"/>
              <a:gd name="T78" fmla="+- 0 11710 11135"/>
              <a:gd name="T79" fmla="*/ 11710 h 3427"/>
              <a:gd name="T80" fmla="+- 0 19938 16215"/>
              <a:gd name="T81" fmla="*/ T80 w 4224"/>
              <a:gd name="T82" fmla="+- 0 11664 11135"/>
              <a:gd name="T83" fmla="*/ 11664 h 3427"/>
              <a:gd name="T84" fmla="+- 0 19907 16215"/>
              <a:gd name="T85" fmla="*/ T84 w 4224"/>
              <a:gd name="T86" fmla="+- 0 11637 11135"/>
              <a:gd name="T87" fmla="*/ 11637 h 3427"/>
              <a:gd name="T88" fmla="+- 0 19888 16215"/>
              <a:gd name="T89" fmla="*/ T88 w 4224"/>
              <a:gd name="T90" fmla="+- 0 11620 11135"/>
              <a:gd name="T91" fmla="*/ 11620 h 3427"/>
              <a:gd name="T92" fmla="+- 0 19850 16215"/>
              <a:gd name="T93" fmla="*/ T92 w 4224"/>
              <a:gd name="T94" fmla="+- 0 11600 11135"/>
              <a:gd name="T95" fmla="*/ 11600 h 3427"/>
              <a:gd name="T96" fmla="+- 0 19818 16215"/>
              <a:gd name="T97" fmla="*/ T96 w 4224"/>
              <a:gd name="T98" fmla="+- 0 11578 11135"/>
              <a:gd name="T99" fmla="*/ 11578 h 3427"/>
              <a:gd name="T100" fmla="+- 0 19775 16215"/>
              <a:gd name="T101" fmla="*/ T100 w 4224"/>
              <a:gd name="T102" fmla="+- 0 11548 11135"/>
              <a:gd name="T103" fmla="*/ 11548 h 3427"/>
              <a:gd name="T104" fmla="+- 0 19756 16215"/>
              <a:gd name="T105" fmla="*/ T104 w 4224"/>
              <a:gd name="T106" fmla="+- 0 11541 11135"/>
              <a:gd name="T107" fmla="*/ 11541 h 3427"/>
              <a:gd name="T108" fmla="+- 0 19729 16215"/>
              <a:gd name="T109" fmla="*/ T108 w 4224"/>
              <a:gd name="T110" fmla="+- 0 11519 11135"/>
              <a:gd name="T111" fmla="*/ 11519 h 3427"/>
              <a:gd name="T112" fmla="+- 0 19700 16215"/>
              <a:gd name="T113" fmla="*/ T112 w 4224"/>
              <a:gd name="T114" fmla="+- 0 11495 11135"/>
              <a:gd name="T115" fmla="*/ 11495 h 3427"/>
              <a:gd name="T116" fmla="+- 0 19712 16215"/>
              <a:gd name="T117" fmla="*/ T116 w 4224"/>
              <a:gd name="T118" fmla="+- 0 11479 11135"/>
              <a:gd name="T119" fmla="*/ 11479 h 3427"/>
              <a:gd name="T120" fmla="+- 0 19670 16215"/>
              <a:gd name="T121" fmla="*/ T120 w 4224"/>
              <a:gd name="T122" fmla="+- 0 11460 11135"/>
              <a:gd name="T123" fmla="*/ 11460 h 3427"/>
              <a:gd name="T124" fmla="+- 0 19626 16215"/>
              <a:gd name="T125" fmla="*/ T124 w 4224"/>
              <a:gd name="T126" fmla="+- 0 11440 11135"/>
              <a:gd name="T127" fmla="*/ 11440 h 3427"/>
              <a:gd name="T128" fmla="+- 0 19598 16215"/>
              <a:gd name="T129" fmla="*/ T128 w 4224"/>
              <a:gd name="T130" fmla="+- 0 11446 11135"/>
              <a:gd name="T131" fmla="*/ 11446 h 3427"/>
              <a:gd name="T132" fmla="+- 0 19552 16215"/>
              <a:gd name="T133" fmla="*/ T132 w 4224"/>
              <a:gd name="T134" fmla="+- 0 11430 11135"/>
              <a:gd name="T135" fmla="*/ 11430 h 3427"/>
              <a:gd name="T136" fmla="+- 0 19543 16215"/>
              <a:gd name="T137" fmla="*/ T136 w 4224"/>
              <a:gd name="T138" fmla="+- 0 11427 11135"/>
              <a:gd name="T139" fmla="*/ 11427 h 3427"/>
              <a:gd name="T140" fmla="+- 0 19503 16215"/>
              <a:gd name="T141" fmla="*/ T140 w 4224"/>
              <a:gd name="T142" fmla="+- 0 11409 11135"/>
              <a:gd name="T143" fmla="*/ 11409 h 3427"/>
              <a:gd name="T144" fmla="+- 0 19463 16215"/>
              <a:gd name="T145" fmla="*/ T144 w 4224"/>
              <a:gd name="T146" fmla="+- 0 11400 11135"/>
              <a:gd name="T147" fmla="*/ 11400 h 3427"/>
              <a:gd name="T148" fmla="+- 0 19453 16215"/>
              <a:gd name="T149" fmla="*/ T148 w 4224"/>
              <a:gd name="T150" fmla="+- 0 11400 11135"/>
              <a:gd name="T151" fmla="*/ 11400 h 3427"/>
              <a:gd name="T152" fmla="+- 0 19444 16215"/>
              <a:gd name="T153" fmla="*/ T152 w 4224"/>
              <a:gd name="T154" fmla="+- 0 11400 11135"/>
              <a:gd name="T155" fmla="*/ 11400 h 3427"/>
              <a:gd name="T156" fmla="+- 0 19434 16215"/>
              <a:gd name="T157" fmla="*/ T156 w 4224"/>
              <a:gd name="T158" fmla="+- 0 11400 11135"/>
              <a:gd name="T159" fmla="*/ 11400 h 3427"/>
              <a:gd name="T160" fmla="+- 0 19399 16215"/>
              <a:gd name="T161" fmla="*/ T160 w 4224"/>
              <a:gd name="T162" fmla="+- 0 11365 11135"/>
              <a:gd name="T163" fmla="*/ 11365 h 3427"/>
              <a:gd name="T164" fmla="+- 0 19442 16215"/>
              <a:gd name="T165" fmla="*/ T164 w 4224"/>
              <a:gd name="T166" fmla="+- 0 11348 11135"/>
              <a:gd name="T167" fmla="*/ 11348 h 3427"/>
              <a:gd name="T168" fmla="+- 0 19375 16215"/>
              <a:gd name="T169" fmla="*/ T168 w 4224"/>
              <a:gd name="T170" fmla="+- 0 11312 11135"/>
              <a:gd name="T171" fmla="*/ 11312 h 3427"/>
              <a:gd name="T172" fmla="+- 0 19342 16215"/>
              <a:gd name="T173" fmla="*/ T172 w 4224"/>
              <a:gd name="T174" fmla="+- 0 11294 11135"/>
              <a:gd name="T175" fmla="*/ 11294 h 3427"/>
              <a:gd name="T176" fmla="+- 0 19288 16215"/>
              <a:gd name="T177" fmla="*/ T176 w 4224"/>
              <a:gd name="T178" fmla="+- 0 11299 11135"/>
              <a:gd name="T179" fmla="*/ 11299 h 3427"/>
              <a:gd name="T180" fmla="+- 0 19257 16215"/>
              <a:gd name="T181" fmla="*/ T180 w 4224"/>
              <a:gd name="T182" fmla="+- 0 11282 11135"/>
              <a:gd name="T183" fmla="*/ 11282 h 3427"/>
              <a:gd name="T184" fmla="+- 0 19178 16215"/>
              <a:gd name="T185" fmla="*/ T184 w 4224"/>
              <a:gd name="T186" fmla="+- 0 11239 11135"/>
              <a:gd name="T187" fmla="*/ 11239 h 3427"/>
              <a:gd name="T188" fmla="+- 0 19201 16215"/>
              <a:gd name="T189" fmla="*/ T188 w 4224"/>
              <a:gd name="T190" fmla="+- 0 11227 11135"/>
              <a:gd name="T191" fmla="*/ 11227 h 3427"/>
              <a:gd name="T192" fmla="+- 0 19109 16215"/>
              <a:gd name="T193" fmla="*/ T192 w 4224"/>
              <a:gd name="T194" fmla="+- 0 11194 11135"/>
              <a:gd name="T195" fmla="*/ 11194 h 3427"/>
              <a:gd name="T196" fmla="+- 0 19091 16215"/>
              <a:gd name="T197" fmla="*/ T196 w 4224"/>
              <a:gd name="T198" fmla="+- 0 11187 11135"/>
              <a:gd name="T199" fmla="*/ 11187 h 3427"/>
              <a:gd name="T200" fmla="+- 0 19001 16215"/>
              <a:gd name="T201" fmla="*/ T200 w 4224"/>
              <a:gd name="T202" fmla="+- 0 11165 11135"/>
              <a:gd name="T203" fmla="*/ 11165 h 3427"/>
              <a:gd name="T204" fmla="+- 0 18991 16215"/>
              <a:gd name="T205" fmla="*/ T204 w 4224"/>
              <a:gd name="T206" fmla="+- 0 11164 11135"/>
              <a:gd name="T207" fmla="*/ 11164 h 3427"/>
              <a:gd name="T208" fmla="+- 0 18940 16215"/>
              <a:gd name="T209" fmla="*/ T208 w 4224"/>
              <a:gd name="T210" fmla="+- 0 11157 11135"/>
              <a:gd name="T211" fmla="*/ 11157 h 3427"/>
              <a:gd name="T212" fmla="+- 0 18824 16215"/>
              <a:gd name="T213" fmla="*/ T212 w 4224"/>
              <a:gd name="T214" fmla="+- 0 11136 11135"/>
              <a:gd name="T215" fmla="*/ 11136 h 3427"/>
              <a:gd name="T216" fmla="+- 0 18814 16215"/>
              <a:gd name="T217" fmla="*/ T216 w 4224"/>
              <a:gd name="T218" fmla="+- 0 11135 11135"/>
              <a:gd name="T219" fmla="*/ 11135 h 3427"/>
              <a:gd name="T220" fmla="+- 0 18384 16215"/>
              <a:gd name="T221" fmla="*/ T220 w 4224"/>
              <a:gd name="T222" fmla="+- 0 11083 11135"/>
              <a:gd name="T223" fmla="*/ 11083 h 3427"/>
              <a:gd name="T224" fmla="+- 0 17714 16215"/>
              <a:gd name="T225" fmla="*/ T224 w 4224"/>
              <a:gd name="T226" fmla="+- 0 11072 11135"/>
              <a:gd name="T227" fmla="*/ 11072 h 3427"/>
              <a:gd name="T228" fmla="+- 0 17337 16215"/>
              <a:gd name="T229" fmla="*/ T228 w 4224"/>
              <a:gd name="T230" fmla="+- 0 11164 11135"/>
              <a:gd name="T231" fmla="*/ 11164 h 3427"/>
              <a:gd name="T232" fmla="+- 0 17291 16215"/>
              <a:gd name="T233" fmla="*/ T232 w 4224"/>
              <a:gd name="T234" fmla="+- 0 11175 11135"/>
              <a:gd name="T235" fmla="*/ 11175 h 3427"/>
              <a:gd name="T236" fmla="+- 0 17261 16215"/>
              <a:gd name="T237" fmla="*/ T236 w 4224"/>
              <a:gd name="T238" fmla="+- 0 11179 11135"/>
              <a:gd name="T239" fmla="*/ 11179 h 3427"/>
              <a:gd name="T240" fmla="+- 0 17219 16215"/>
              <a:gd name="T241" fmla="*/ T240 w 4224"/>
              <a:gd name="T242" fmla="+- 0 11194 11135"/>
              <a:gd name="T243" fmla="*/ 11194 h 3427"/>
              <a:gd name="T244" fmla="+- 0 17181 16215"/>
              <a:gd name="T245" fmla="*/ T244 w 4224"/>
              <a:gd name="T246" fmla="+- 0 11207 11135"/>
              <a:gd name="T247" fmla="*/ 11207 h 3427"/>
              <a:gd name="T248" fmla="+- 0 17108 16215"/>
              <a:gd name="T249" fmla="*/ T248 w 4224"/>
              <a:gd name="T250" fmla="+- 0 11229 11135"/>
              <a:gd name="T251" fmla="*/ 11229 h 3427"/>
              <a:gd name="T252" fmla="+- 0 17071 16215"/>
              <a:gd name="T253" fmla="*/ T252 w 4224"/>
              <a:gd name="T254" fmla="+- 0 11253 11135"/>
              <a:gd name="T255" fmla="*/ 11253 h 342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  <a:cxn ang="0">
                <a:pos x="T185" y="T187"/>
              </a:cxn>
              <a:cxn ang="0">
                <a:pos x="T189" y="T191"/>
              </a:cxn>
              <a:cxn ang="0">
                <a:pos x="T193" y="T195"/>
              </a:cxn>
              <a:cxn ang="0">
                <a:pos x="T197" y="T199"/>
              </a:cxn>
              <a:cxn ang="0">
                <a:pos x="T201" y="T203"/>
              </a:cxn>
              <a:cxn ang="0">
                <a:pos x="T205" y="T207"/>
              </a:cxn>
              <a:cxn ang="0">
                <a:pos x="T209" y="T211"/>
              </a:cxn>
              <a:cxn ang="0">
                <a:pos x="T213" y="T215"/>
              </a:cxn>
              <a:cxn ang="0">
                <a:pos x="T217" y="T219"/>
              </a:cxn>
              <a:cxn ang="0">
                <a:pos x="T221" y="T223"/>
              </a:cxn>
              <a:cxn ang="0">
                <a:pos x="T225" y="T227"/>
              </a:cxn>
              <a:cxn ang="0">
                <a:pos x="T229" y="T231"/>
              </a:cxn>
              <a:cxn ang="0">
                <a:pos x="T233" y="T235"/>
              </a:cxn>
              <a:cxn ang="0">
                <a:pos x="T237" y="T239"/>
              </a:cxn>
              <a:cxn ang="0">
                <a:pos x="T241" y="T243"/>
              </a:cxn>
              <a:cxn ang="0">
                <a:pos x="T245" y="T247"/>
              </a:cxn>
              <a:cxn ang="0">
                <a:pos x="T249" y="T251"/>
              </a:cxn>
              <a:cxn ang="0">
                <a:pos x="T253" y="T255"/>
              </a:cxn>
            </a:cxnLst>
            <a:rect l="0" t="0" r="r" b="b"/>
            <a:pathLst>
              <a:path w="4224" h="3427" extrusionOk="0">
                <a:moveTo>
                  <a:pt x="4075" y="1417"/>
                </a:moveTo>
                <a:cubicBezTo>
                  <a:pt x="4071" y="1347"/>
                  <a:pt x="4051" y="1265"/>
                  <a:pt x="4046" y="1211"/>
                </a:cubicBezTo>
                <a:cubicBezTo>
                  <a:pt x="4042" y="1162"/>
                  <a:pt x="4022" y="1141"/>
                  <a:pt x="4016" y="1092"/>
                </a:cubicBezTo>
                <a:cubicBezTo>
                  <a:pt x="4006" y="1006"/>
                  <a:pt x="4015" y="936"/>
                  <a:pt x="3987" y="886"/>
                </a:cubicBezTo>
                <a:cubicBezTo>
                  <a:pt x="3967" y="851"/>
                  <a:pt x="3947" y="853"/>
                  <a:pt x="3928" y="827"/>
                </a:cubicBezTo>
                <a:cubicBezTo>
                  <a:pt x="3906" y="798"/>
                  <a:pt x="3864" y="745"/>
                  <a:pt x="3839" y="708"/>
                </a:cubicBezTo>
                <a:cubicBezTo>
                  <a:pt x="3816" y="674"/>
                  <a:pt x="3802" y="618"/>
                  <a:pt x="3780" y="590"/>
                </a:cubicBezTo>
                <a:cubicBezTo>
                  <a:pt x="3768" y="575"/>
                  <a:pt x="3723" y="529"/>
                  <a:pt x="3692" y="502"/>
                </a:cubicBezTo>
                <a:cubicBezTo>
                  <a:pt x="3673" y="485"/>
                  <a:pt x="3635" y="465"/>
                  <a:pt x="3603" y="443"/>
                </a:cubicBezTo>
                <a:cubicBezTo>
                  <a:pt x="3560" y="413"/>
                  <a:pt x="3541" y="406"/>
                  <a:pt x="3514" y="384"/>
                </a:cubicBezTo>
                <a:cubicBezTo>
                  <a:pt x="3485" y="360"/>
                  <a:pt x="3497" y="344"/>
                  <a:pt x="3455" y="325"/>
                </a:cubicBezTo>
                <a:cubicBezTo>
                  <a:pt x="3411" y="305"/>
                  <a:pt x="3383" y="311"/>
                  <a:pt x="3337" y="295"/>
                </a:cubicBezTo>
                <a:cubicBezTo>
                  <a:pt x="3328" y="292"/>
                  <a:pt x="3288" y="274"/>
                  <a:pt x="3248" y="265"/>
                </a:cubicBezTo>
                <a:cubicBezTo>
                  <a:pt x="3238" y="265"/>
                  <a:pt x="3229" y="265"/>
                  <a:pt x="3219" y="265"/>
                </a:cubicBezTo>
                <a:cubicBezTo>
                  <a:pt x="3184" y="230"/>
                  <a:pt x="3227" y="213"/>
                  <a:pt x="3160" y="177"/>
                </a:cubicBezTo>
                <a:cubicBezTo>
                  <a:pt x="3127" y="159"/>
                  <a:pt x="3073" y="164"/>
                  <a:pt x="3042" y="147"/>
                </a:cubicBezTo>
                <a:cubicBezTo>
                  <a:pt x="2963" y="104"/>
                  <a:pt x="2986" y="92"/>
                  <a:pt x="2894" y="59"/>
                </a:cubicBezTo>
                <a:cubicBezTo>
                  <a:pt x="2876" y="52"/>
                  <a:pt x="2786" y="30"/>
                  <a:pt x="2776" y="29"/>
                </a:cubicBezTo>
                <a:cubicBezTo>
                  <a:pt x="2725" y="22"/>
                  <a:pt x="2609" y="1"/>
                  <a:pt x="2599" y="0"/>
                </a:cubicBezTo>
                <a:cubicBezTo>
                  <a:pt x="2169" y="-52"/>
                  <a:pt x="1499" y="-63"/>
                  <a:pt x="1122" y="29"/>
                </a:cubicBezTo>
                <a:cubicBezTo>
                  <a:pt x="1076" y="40"/>
                  <a:pt x="1046" y="44"/>
                  <a:pt x="1004" y="59"/>
                </a:cubicBezTo>
                <a:cubicBezTo>
                  <a:pt x="966" y="72"/>
                  <a:pt x="893" y="94"/>
                  <a:pt x="856" y="118"/>
                </a:cubicBezTo>
                <a:cubicBezTo>
                  <a:pt x="815" y="144"/>
                  <a:pt x="786" y="186"/>
                  <a:pt x="768" y="206"/>
                </a:cubicBezTo>
                <a:cubicBezTo>
                  <a:pt x="746" y="230"/>
                  <a:pt x="760" y="232"/>
                  <a:pt x="738" y="265"/>
                </a:cubicBezTo>
                <a:cubicBezTo>
                  <a:pt x="676" y="289"/>
                  <a:pt x="663" y="277"/>
                  <a:pt x="620" y="295"/>
                </a:cubicBezTo>
                <a:cubicBezTo>
                  <a:pt x="566" y="317"/>
                  <a:pt x="530" y="358"/>
                  <a:pt x="502" y="384"/>
                </a:cubicBezTo>
                <a:cubicBezTo>
                  <a:pt x="481" y="404"/>
                  <a:pt x="445" y="433"/>
                  <a:pt x="413" y="472"/>
                </a:cubicBezTo>
                <a:cubicBezTo>
                  <a:pt x="397" y="492"/>
                  <a:pt x="370" y="523"/>
                  <a:pt x="354" y="561"/>
                </a:cubicBezTo>
                <a:cubicBezTo>
                  <a:pt x="336" y="602"/>
                  <a:pt x="346" y="636"/>
                  <a:pt x="325" y="679"/>
                </a:cubicBezTo>
                <a:cubicBezTo>
                  <a:pt x="318" y="694"/>
                  <a:pt x="281" y="732"/>
                  <a:pt x="265" y="768"/>
                </a:cubicBezTo>
                <a:cubicBezTo>
                  <a:pt x="248" y="808"/>
                  <a:pt x="253" y="803"/>
                  <a:pt x="236" y="856"/>
                </a:cubicBezTo>
                <a:cubicBezTo>
                  <a:pt x="219" y="911"/>
                  <a:pt x="199" y="978"/>
                  <a:pt x="177" y="1033"/>
                </a:cubicBezTo>
                <a:cubicBezTo>
                  <a:pt x="167" y="1058"/>
                  <a:pt x="138" y="1120"/>
                  <a:pt x="118" y="1152"/>
                </a:cubicBezTo>
                <a:cubicBezTo>
                  <a:pt x="102" y="1178"/>
                  <a:pt x="78" y="1195"/>
                  <a:pt x="59" y="1240"/>
                </a:cubicBezTo>
                <a:cubicBezTo>
                  <a:pt x="27" y="1318"/>
                  <a:pt x="44" y="1338"/>
                  <a:pt x="29" y="1417"/>
                </a:cubicBezTo>
                <a:cubicBezTo>
                  <a:pt x="21" y="1459"/>
                  <a:pt x="6" y="1468"/>
                  <a:pt x="0" y="1535"/>
                </a:cubicBezTo>
                <a:cubicBezTo>
                  <a:pt x="-14" y="1688"/>
                  <a:pt x="-2" y="1901"/>
                  <a:pt x="29" y="2008"/>
                </a:cubicBezTo>
                <a:cubicBezTo>
                  <a:pt x="40" y="2047"/>
                  <a:pt x="43" y="2068"/>
                  <a:pt x="59" y="2126"/>
                </a:cubicBezTo>
                <a:cubicBezTo>
                  <a:pt x="71" y="2168"/>
                  <a:pt x="77" y="2203"/>
                  <a:pt x="88" y="2244"/>
                </a:cubicBezTo>
                <a:cubicBezTo>
                  <a:pt x="100" y="2292"/>
                  <a:pt x="100" y="2345"/>
                  <a:pt x="118" y="2392"/>
                </a:cubicBezTo>
                <a:cubicBezTo>
                  <a:pt x="133" y="2430"/>
                  <a:pt x="160" y="2474"/>
                  <a:pt x="177" y="2510"/>
                </a:cubicBezTo>
                <a:cubicBezTo>
                  <a:pt x="193" y="2545"/>
                  <a:pt x="259" y="2616"/>
                  <a:pt x="265" y="2628"/>
                </a:cubicBezTo>
                <a:cubicBezTo>
                  <a:pt x="286" y="2674"/>
                  <a:pt x="271" y="2682"/>
                  <a:pt x="295" y="2717"/>
                </a:cubicBezTo>
                <a:cubicBezTo>
                  <a:pt x="312" y="2742"/>
                  <a:pt x="336" y="2774"/>
                  <a:pt x="354" y="2805"/>
                </a:cubicBezTo>
                <a:cubicBezTo>
                  <a:pt x="360" y="2815"/>
                  <a:pt x="391" y="2867"/>
                  <a:pt x="413" y="2894"/>
                </a:cubicBezTo>
                <a:cubicBezTo>
                  <a:pt x="445" y="2933"/>
                  <a:pt x="454" y="2949"/>
                  <a:pt x="502" y="2983"/>
                </a:cubicBezTo>
                <a:cubicBezTo>
                  <a:pt x="544" y="3013"/>
                  <a:pt x="585" y="3017"/>
                  <a:pt x="620" y="3042"/>
                </a:cubicBezTo>
                <a:cubicBezTo>
                  <a:pt x="681" y="3084"/>
                  <a:pt x="734" y="3129"/>
                  <a:pt x="797" y="3160"/>
                </a:cubicBezTo>
                <a:cubicBezTo>
                  <a:pt x="835" y="3179"/>
                  <a:pt x="881" y="3199"/>
                  <a:pt x="915" y="3219"/>
                </a:cubicBezTo>
                <a:cubicBezTo>
                  <a:pt x="957" y="3243"/>
                  <a:pt x="999" y="3256"/>
                  <a:pt x="1063" y="3278"/>
                </a:cubicBezTo>
                <a:cubicBezTo>
                  <a:pt x="1094" y="3288"/>
                  <a:pt x="1114" y="3289"/>
                  <a:pt x="1152" y="3308"/>
                </a:cubicBezTo>
                <a:cubicBezTo>
                  <a:pt x="1191" y="3327"/>
                  <a:pt x="1198" y="3358"/>
                  <a:pt x="1240" y="3367"/>
                </a:cubicBezTo>
                <a:cubicBezTo>
                  <a:pt x="1324" y="3385"/>
                  <a:pt x="1520" y="3393"/>
                  <a:pt x="1565" y="3396"/>
                </a:cubicBezTo>
                <a:cubicBezTo>
                  <a:pt x="1652" y="3403"/>
                  <a:pt x="1761" y="3420"/>
                  <a:pt x="1831" y="3426"/>
                </a:cubicBezTo>
                <a:cubicBezTo>
                  <a:pt x="2178" y="3455"/>
                  <a:pt x="2630" y="3468"/>
                  <a:pt x="2953" y="3396"/>
                </a:cubicBezTo>
                <a:cubicBezTo>
                  <a:pt x="2982" y="3389"/>
                  <a:pt x="3053" y="3369"/>
                  <a:pt x="3071" y="3367"/>
                </a:cubicBezTo>
                <a:cubicBezTo>
                  <a:pt x="3142" y="3359"/>
                  <a:pt x="3189" y="3354"/>
                  <a:pt x="3248" y="3337"/>
                </a:cubicBezTo>
                <a:cubicBezTo>
                  <a:pt x="3290" y="3325"/>
                  <a:pt x="3283" y="3323"/>
                  <a:pt x="3337" y="3308"/>
                </a:cubicBezTo>
                <a:cubicBezTo>
                  <a:pt x="3388" y="3294"/>
                  <a:pt x="3431" y="3266"/>
                  <a:pt x="3455" y="3248"/>
                </a:cubicBezTo>
                <a:cubicBezTo>
                  <a:pt x="3478" y="3230"/>
                  <a:pt x="3495" y="3203"/>
                  <a:pt x="3514" y="3189"/>
                </a:cubicBezTo>
                <a:cubicBezTo>
                  <a:pt x="3545" y="3166"/>
                  <a:pt x="3561" y="3166"/>
                  <a:pt x="3603" y="3130"/>
                </a:cubicBezTo>
                <a:cubicBezTo>
                  <a:pt x="3646" y="3093"/>
                  <a:pt x="3659" y="3098"/>
                  <a:pt x="3721" y="3071"/>
                </a:cubicBezTo>
                <a:cubicBezTo>
                  <a:pt x="3747" y="3031"/>
                  <a:pt x="3735" y="3000"/>
                  <a:pt x="3780" y="2953"/>
                </a:cubicBezTo>
                <a:cubicBezTo>
                  <a:pt x="3798" y="2934"/>
                  <a:pt x="3854" y="2908"/>
                  <a:pt x="3869" y="2894"/>
                </a:cubicBezTo>
                <a:cubicBezTo>
                  <a:pt x="3897" y="2867"/>
                  <a:pt x="3949" y="2818"/>
                  <a:pt x="3957" y="2805"/>
                </a:cubicBezTo>
                <a:cubicBezTo>
                  <a:pt x="3978" y="2772"/>
                  <a:pt x="3970" y="2746"/>
                  <a:pt x="3987" y="2717"/>
                </a:cubicBezTo>
                <a:cubicBezTo>
                  <a:pt x="4003" y="2691"/>
                  <a:pt x="4044" y="2633"/>
                  <a:pt x="4046" y="2628"/>
                </a:cubicBezTo>
                <a:cubicBezTo>
                  <a:pt x="4062" y="2592"/>
                  <a:pt x="4066" y="2557"/>
                  <a:pt x="4075" y="2540"/>
                </a:cubicBezTo>
                <a:cubicBezTo>
                  <a:pt x="4095" y="2504"/>
                  <a:pt x="4125" y="2467"/>
                  <a:pt x="4135" y="2451"/>
                </a:cubicBezTo>
                <a:cubicBezTo>
                  <a:pt x="4156" y="2417"/>
                  <a:pt x="4187" y="2391"/>
                  <a:pt x="4194" y="2362"/>
                </a:cubicBezTo>
                <a:cubicBezTo>
                  <a:pt x="4225" y="2240"/>
                  <a:pt x="4214" y="2033"/>
                  <a:pt x="4223" y="1919"/>
                </a:cubicBezTo>
              </a:path>
            </a:pathLst>
          </a:custGeom>
          <a:noFill/>
          <a:ln w="38100" cap="rnd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2" grpId="0"/>
      <p:bldP spid="12" grpId="1"/>
      <p:bldP spid="1033" grpId="0" animBg="1"/>
      <p:bldP spid="103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 descr="Blade Runner dialogue and dramatic info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06625" y="279400"/>
            <a:ext cx="4730750" cy="6299200"/>
          </a:xfrm>
        </p:spPr>
      </p:pic>
      <p:sp>
        <p:nvSpPr>
          <p:cNvPr id="5" name="ZoneTexte 4"/>
          <p:cNvSpPr txBox="1"/>
          <p:nvPr/>
        </p:nvSpPr>
        <p:spPr>
          <a:xfrm>
            <a:off x="2627313" y="6165850"/>
            <a:ext cx="40322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From</a:t>
            </a:r>
            <a:r>
              <a:rPr lang="fr-FR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fr-FR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storyboard</a:t>
            </a:r>
            <a:r>
              <a:rPr lang="fr-FR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fr-FR" i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Blade</a:t>
            </a:r>
            <a:r>
              <a:rPr lang="fr-FR" i="1" dirty="0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i="1" dirty="0" err="1">
                <a:solidFill>
                  <a:schemeClr val="bg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Runner</a:t>
            </a:r>
            <a:endParaRPr lang="fr-FR" i="1" dirty="0">
              <a:solidFill>
                <a:schemeClr val="bg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Flèche gauche 6"/>
          <p:cNvSpPr/>
          <p:nvPr/>
        </p:nvSpPr>
        <p:spPr>
          <a:xfrm>
            <a:off x="6588125" y="4221163"/>
            <a:ext cx="431800" cy="18891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7019925" y="4005263"/>
            <a:ext cx="1368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latin typeface="Calibri" charset="0"/>
              </a:rPr>
              <a:t>Narrative indication</a:t>
            </a:r>
          </a:p>
        </p:txBody>
      </p:sp>
      <p:sp>
        <p:nvSpPr>
          <p:cNvPr id="9" name="Flèche droite 8"/>
          <p:cNvSpPr/>
          <p:nvPr/>
        </p:nvSpPr>
        <p:spPr>
          <a:xfrm flipV="1">
            <a:off x="1979613" y="2205038"/>
            <a:ext cx="504825" cy="215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ZoneTexte 9"/>
          <p:cNvSpPr txBox="1">
            <a:spLocks noChangeArrowheads="1"/>
          </p:cNvSpPr>
          <p:nvPr/>
        </p:nvSpPr>
        <p:spPr bwMode="auto">
          <a:xfrm>
            <a:off x="468313" y="1989138"/>
            <a:ext cx="1439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latin typeface="Calibri" charset="0"/>
              </a:rPr>
              <a:t>Pieces of dialogue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Make </a:t>
            </a:r>
            <a:r>
              <a:rPr lang="en-US" dirty="0">
                <a:ea typeface="+mn-ea"/>
                <a:cs typeface="+mn-cs"/>
              </a:rPr>
              <a:t>the storyboard as explicit and communicative as </a:t>
            </a:r>
            <a:r>
              <a:rPr lang="en-US" dirty="0" smtClean="0">
                <a:ea typeface="+mn-ea"/>
                <a:cs typeface="+mn-cs"/>
              </a:rPr>
              <a:t>possible</a:t>
            </a:r>
          </a:p>
          <a:p>
            <a:pPr marL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Clear and simple drawings</a:t>
            </a:r>
          </a:p>
          <a:p>
            <a:pPr marL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(Noel Sickle style)</a:t>
            </a:r>
            <a:endParaRPr lang="fr-FR" dirty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space réservé du contenu 3" descr="Noel Sickl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313" y="981075"/>
            <a:ext cx="4013200" cy="45259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 4" descr="Noel Sickles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738" y="2781300"/>
            <a:ext cx="4860925" cy="36957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148263" y="155733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latin typeface="Calibri" charset="0"/>
              </a:rPr>
              <a:t>Sickle’s minimalist  style : a model for storyboard artists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fr-FR" smtClean="0"/>
              <a:t>Storyboards are the opposite of comics</a:t>
            </a:r>
          </a:p>
        </p:txBody>
      </p:sp>
      <p:sp>
        <p:nvSpPr>
          <p:cNvPr id="4" name="Flèche vers le bas 3"/>
          <p:cNvSpPr/>
          <p:nvPr/>
        </p:nvSpPr>
        <p:spPr>
          <a:xfrm>
            <a:off x="2051050" y="2420938"/>
            <a:ext cx="288925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>
            <a:off x="6804025" y="2420938"/>
            <a:ext cx="288925" cy="863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1116013" y="3500438"/>
            <a:ext cx="2160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latin typeface="Calibri" charset="0"/>
              </a:rPr>
              <a:t>A means</a:t>
            </a:r>
          </a:p>
          <a:p>
            <a:pPr algn="ctr"/>
            <a:r>
              <a:rPr lang="fr-FR">
                <a:latin typeface="Calibri" charset="0"/>
              </a:rPr>
              <a:t>(a visualization tool)</a:t>
            </a:r>
          </a:p>
        </p:txBody>
      </p: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6011863" y="3500438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>
                <a:latin typeface="Calibri" charset="0"/>
              </a:rPr>
              <a:t>An end in itself (a work of art)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/>
      <p:bldP spid="7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</TotalTime>
  <Words>733</Words>
  <Application>Microsoft Office PowerPoint</Application>
  <PresentationFormat>On-screen Show (4:3)</PresentationFormat>
  <Paragraphs>135</Paragraphs>
  <Slides>49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Calibri</vt:lpstr>
      <vt:lpstr>ＭＳ Ｐゴシック</vt:lpstr>
      <vt:lpstr>Arial</vt:lpstr>
      <vt:lpstr>Thème Office</vt:lpstr>
      <vt:lpstr>Storyboarding: from Ideas to Pictures</vt:lpstr>
      <vt:lpstr>PowerPoint Presentation</vt:lpstr>
      <vt:lpstr>Storyboard “invented” by W. Disney in the 1930s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Continuity editing: three basic rules to play by</vt:lpstr>
      <vt:lpstr>Continuity editing: three basic rules to play by</vt:lpstr>
      <vt:lpstr>Continuity editing: three basic rules to play 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Simple Animatic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Storyboarding: from Ideas to Pictures</dc:title>
  <dc:creator>Jean-Yves</dc:creator>
  <cp:lastModifiedBy>Glen Halfyard</cp:lastModifiedBy>
  <cp:revision>134</cp:revision>
  <dcterms:created xsi:type="dcterms:W3CDTF">2012-03-03T17:31:50Z</dcterms:created>
  <dcterms:modified xsi:type="dcterms:W3CDTF">2016-02-15T06:52:22Z</dcterms:modified>
</cp:coreProperties>
</file>